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72" r:id="rId1"/>
  </p:sldMasterIdLst>
  <p:notesMasterIdLst>
    <p:notesMasterId r:id="rId21"/>
  </p:notesMasterIdLst>
  <p:sldIdLst>
    <p:sldId id="609" r:id="rId2"/>
    <p:sldId id="612" r:id="rId3"/>
    <p:sldId id="573" r:id="rId4"/>
    <p:sldId id="598" r:id="rId5"/>
    <p:sldId id="595" r:id="rId6"/>
    <p:sldId id="590" r:id="rId7"/>
    <p:sldId id="591" r:id="rId8"/>
    <p:sldId id="596" r:id="rId9"/>
    <p:sldId id="597" r:id="rId10"/>
    <p:sldId id="602" r:id="rId11"/>
    <p:sldId id="604" r:id="rId12"/>
    <p:sldId id="605" r:id="rId13"/>
    <p:sldId id="606" r:id="rId14"/>
    <p:sldId id="607" r:id="rId15"/>
    <p:sldId id="608" r:id="rId16"/>
    <p:sldId id="610" r:id="rId17"/>
    <p:sldId id="611" r:id="rId18"/>
    <p:sldId id="613" r:id="rId19"/>
    <p:sldId id="614" r:id="rId20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BC"/>
    <a:srgbClr val="CCE3F5"/>
    <a:srgbClr val="E7F1FA"/>
    <a:srgbClr val="7F7F7F"/>
    <a:srgbClr val="CCECFF"/>
    <a:srgbClr val="FFFFCC"/>
    <a:srgbClr val="F9E0E1"/>
    <a:srgbClr val="D6924D"/>
    <a:srgbClr val="FFFF6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29" autoAdjust="0"/>
    <p:restoredTop sz="95652" autoAdjust="0"/>
  </p:normalViewPr>
  <p:slideViewPr>
    <p:cSldViewPr snapToGrid="0">
      <p:cViewPr varScale="1">
        <p:scale>
          <a:sx n="120" d="100"/>
          <a:sy n="120" d="100"/>
        </p:scale>
        <p:origin x="1194" y="90"/>
      </p:cViewPr>
      <p:guideLst/>
    </p:cSldViewPr>
  </p:slideViewPr>
  <p:outlineViewPr>
    <p:cViewPr>
      <p:scale>
        <a:sx n="33" d="100"/>
        <a:sy n="33" d="100"/>
      </p:scale>
      <p:origin x="0" y="-39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37C3BF-C5DB-4C9F-BA69-87D6DE9E3F76}" type="datetimeFigureOut">
              <a:rPr kumimoji="1" lang="ja-JP" altLang="en-US" smtClean="0"/>
              <a:t>2020/1/30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7B404-0BFD-4C7E-96F0-D6BB13328A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0048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"/>
          <p:cNvSpPr>
            <a:spLocks noGrp="1"/>
          </p:cNvSpPr>
          <p:nvPr>
            <p:ph type="title" hasCustomPrompt="1"/>
          </p:nvPr>
        </p:nvSpPr>
        <p:spPr bwMode="gray">
          <a:xfrm>
            <a:off x="194337" y="3009241"/>
            <a:ext cx="9516000" cy="503082"/>
          </a:xfrm>
        </p:spPr>
        <p:txBody>
          <a:bodyPr wrap="square" anchor="b">
            <a:spAutoFit/>
          </a:bodyPr>
          <a:lstStyle>
            <a:lvl1pPr>
              <a:defRPr sz="3033" b="0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タイトルを入力</a:t>
            </a:r>
          </a:p>
        </p:txBody>
      </p:sp>
      <p:sp>
        <p:nvSpPr>
          <p:cNvPr id="5" name="テキスト プレースホルダー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94337" y="3852000"/>
            <a:ext cx="7800975" cy="1331134"/>
          </a:xfrm>
        </p:spPr>
        <p:txBody>
          <a:bodyPr>
            <a:spAutoFit/>
          </a:bodyPr>
          <a:lstStyle>
            <a:lvl1pPr marL="0" indent="0">
              <a:buNone/>
              <a:defRPr b="0"/>
            </a:lvl1pPr>
            <a:lvl2pPr marL="77998" indent="0">
              <a:buNone/>
              <a:defRPr sz="1800" b="0"/>
            </a:lvl2pPr>
            <a:lvl3pPr marL="241531" indent="0">
              <a:buNone/>
              <a:defRPr sz="1600" b="0"/>
            </a:lvl3pPr>
            <a:lvl4pPr marL="355085" indent="0">
              <a:buNone/>
              <a:defRPr sz="1400" b="0"/>
            </a:lvl4pPr>
            <a:lvl5pPr marL="337335" indent="0">
              <a:buNone/>
              <a:defRPr b="0"/>
            </a:lvl5pPr>
          </a:lstStyle>
          <a:p>
            <a:pPr lvl="0"/>
            <a:r>
              <a:rPr kumimoji="1" lang="ja-JP" altLang="en-US" dirty="0"/>
              <a:t>サブタイトルを入力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5853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Content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"/>
          <p:cNvSpPr>
            <a:spLocks noGrp="1"/>
          </p:cNvSpPr>
          <p:nvPr>
            <p:ph type="title" hasCustomPrompt="1"/>
          </p:nvPr>
        </p:nvSpPr>
        <p:spPr bwMode="gray">
          <a:xfrm>
            <a:off x="194472" y="115200"/>
            <a:ext cx="9516000" cy="468000"/>
          </a:xfrm>
        </p:spPr>
        <p:txBody>
          <a:bodyPr vert="horz" lIns="91440" tIns="36000" rIns="91440" bIns="0" rtlCol="0" anchor="ctr">
            <a:normAutofit/>
          </a:bodyPr>
          <a:lstStyle>
            <a:lvl1pPr>
              <a:defRPr lang="ja-JP" altLang="en-US" dirty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12" name="コンテンツ プレースホルダー"/>
          <p:cNvSpPr>
            <a:spLocks noGrp="1"/>
          </p:cNvSpPr>
          <p:nvPr>
            <p:ph sz="quarter" idx="10" hasCustomPrompt="1"/>
          </p:nvPr>
        </p:nvSpPr>
        <p:spPr bwMode="gray">
          <a:xfrm>
            <a:off x="194478" y="836712"/>
            <a:ext cx="9517057" cy="561647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ja-JP" altLang="en-US" sz="2000" noProof="0" dirty="0" smtClean="0"/>
            </a:lvl1pPr>
            <a:lvl2pPr>
              <a:defRPr lang="ja-JP" altLang="en-US" sz="1800" baseline="0" noProof="0" dirty="0" smtClean="0"/>
            </a:lvl2pPr>
            <a:lvl3pPr>
              <a:defRPr lang="ja-JP" altLang="en-US" noProof="0" dirty="0" smtClean="0"/>
            </a:lvl3pPr>
            <a:lvl4pPr>
              <a:defRPr lang="ja-JP" altLang="en-US" noProof="0" dirty="0" smtClean="0"/>
            </a:lvl4pPr>
          </a:lstStyle>
          <a:p>
            <a:pPr lvl="0"/>
            <a:r>
              <a:rPr kumimoji="1" lang="ja-JP" altLang="en-US" sz="21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本文を入力</a:t>
            </a:r>
          </a:p>
          <a:p>
            <a:pPr lvl="1"/>
            <a:r>
              <a:rPr kumimoji="1" lang="ja-JP" altLang="en-US" sz="17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第</a:t>
            </a:r>
            <a:r>
              <a:rPr kumimoji="1" lang="en-US" altLang="ja-JP" sz="17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2</a:t>
            </a:r>
            <a:r>
              <a:rPr kumimoji="1" lang="ja-JP" altLang="en-US" sz="17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レベル</a:t>
            </a:r>
          </a:p>
          <a:p>
            <a:pPr lvl="2"/>
            <a:r>
              <a:rPr kumimoji="1" lang="ja-JP" altLang="en-US" sz="151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第</a:t>
            </a:r>
            <a:r>
              <a:rPr kumimoji="1" lang="en-US" altLang="ja-JP" sz="151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3</a:t>
            </a:r>
            <a:r>
              <a:rPr kumimoji="1" lang="ja-JP" altLang="en-US" sz="151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レベル</a:t>
            </a:r>
          </a:p>
          <a:p>
            <a:pPr lvl="3"/>
            <a:r>
              <a:rPr kumimoji="1" lang="ja-JP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第</a:t>
            </a:r>
            <a:r>
              <a:rPr kumimoji="1" lang="en-US" altLang="ja-JP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4</a:t>
            </a:r>
            <a:r>
              <a:rPr kumimoji="1" lang="ja-JP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6839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"/>
          <p:cNvSpPr>
            <a:spLocks noGrp="1"/>
          </p:cNvSpPr>
          <p:nvPr>
            <p:ph type="title"/>
          </p:nvPr>
        </p:nvSpPr>
        <p:spPr bwMode="gray">
          <a:xfrm>
            <a:off x="194344" y="108000"/>
            <a:ext cx="9517327" cy="468000"/>
          </a:xfrm>
          <a:prstGeom prst="rect">
            <a:avLst/>
          </a:prstGeom>
        </p:spPr>
        <p:txBody>
          <a:bodyPr vert="horz" lIns="91440" tIns="36000" rIns="91440" bIns="0" rtlCol="0" anchor="ctr">
            <a:no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"/>
          <p:cNvSpPr>
            <a:spLocks noGrp="1"/>
          </p:cNvSpPr>
          <p:nvPr>
            <p:ph type="body" idx="1"/>
          </p:nvPr>
        </p:nvSpPr>
        <p:spPr bwMode="gray">
          <a:xfrm>
            <a:off x="194337" y="836614"/>
            <a:ext cx="9517328" cy="5616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</a:t>
            </a:r>
            <a:r>
              <a:rPr kumimoji="1" lang="en-US" altLang="ja-JP" dirty="0"/>
              <a:t>4</a:t>
            </a:r>
            <a:r>
              <a:rPr kumimoji="1" lang="ja-JP" altLang="en-US" dirty="0"/>
              <a:t>レベル</a:t>
            </a:r>
          </a:p>
        </p:txBody>
      </p:sp>
      <p:sp>
        <p:nvSpPr>
          <p:cNvPr id="8" name="PageNumber"/>
          <p:cNvSpPr txBox="1"/>
          <p:nvPr/>
        </p:nvSpPr>
        <p:spPr bwMode="black">
          <a:xfrm>
            <a:off x="182878" y="6597840"/>
            <a:ext cx="741000" cy="21544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9905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0F5524-168B-428D-88E2-BCDC17194B25}" type="slidenum">
              <a:rPr kumimoji="1" lang="ja-JP" altLang="en-US" sz="975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9055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9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redit"/>
          <p:cNvSpPr txBox="1"/>
          <p:nvPr/>
        </p:nvSpPr>
        <p:spPr bwMode="black">
          <a:xfrm>
            <a:off x="659943" y="6597840"/>
            <a:ext cx="3680816" cy="242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905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NEC Networks &amp; System Integration Corporation 2020</a:t>
            </a:r>
          </a:p>
        </p:txBody>
      </p:sp>
    </p:spTree>
    <p:extLst>
      <p:ext uri="{BB962C8B-B14F-4D97-AF65-F5344CB8AC3E}">
        <p14:creationId xmlns:p14="http://schemas.microsoft.com/office/powerpoint/2010/main" val="3214195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0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0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0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0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5pPr>
      <a:lvl6pPr marL="495277" algn="l" rtl="0" eaLnBrk="1" fontAlgn="base" hangingPunct="1">
        <a:spcBef>
          <a:spcPct val="0"/>
        </a:spcBef>
        <a:spcAft>
          <a:spcPct val="0"/>
        </a:spcAft>
        <a:defRPr kumimoji="1" sz="30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6pPr>
      <a:lvl7pPr marL="990553" algn="l" rtl="0" eaLnBrk="1" fontAlgn="base" hangingPunct="1">
        <a:spcBef>
          <a:spcPct val="0"/>
        </a:spcBef>
        <a:spcAft>
          <a:spcPct val="0"/>
        </a:spcAft>
        <a:defRPr kumimoji="1" sz="30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7pPr>
      <a:lvl8pPr marL="1485828" algn="l" rtl="0" eaLnBrk="1" fontAlgn="base" hangingPunct="1">
        <a:spcBef>
          <a:spcPct val="0"/>
        </a:spcBef>
        <a:spcAft>
          <a:spcPct val="0"/>
        </a:spcAft>
        <a:defRPr kumimoji="1" sz="30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8pPr>
      <a:lvl9pPr marL="1981103" algn="l" rtl="0" eaLnBrk="1" fontAlgn="base" hangingPunct="1">
        <a:spcBef>
          <a:spcPct val="0"/>
        </a:spcBef>
        <a:spcAft>
          <a:spcPct val="0"/>
        </a:spcAft>
        <a:defRPr kumimoji="1" sz="30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9pPr>
    </p:titleStyle>
    <p:bodyStyle>
      <a:lvl1pPr marL="194991" indent="-194991" algn="l" rtl="0" eaLnBrk="1" fontAlgn="base" hangingPunct="1">
        <a:spcBef>
          <a:spcPts val="542"/>
        </a:spcBef>
        <a:spcAft>
          <a:spcPct val="0"/>
        </a:spcAft>
        <a:buClr>
          <a:schemeClr val="accent6"/>
        </a:buClr>
        <a:buFont typeface="Arial" panose="020B0604020202020204" pitchFamily="34" charset="0"/>
        <a:buChar char="▌"/>
        <a:defRPr kumimoji="1" sz="2000" b="0">
          <a:solidFill>
            <a:schemeClr val="tx1"/>
          </a:solidFill>
          <a:latin typeface="+mn-lt"/>
          <a:ea typeface="+mn-ea"/>
          <a:cs typeface="+mn-cs"/>
        </a:defRPr>
      </a:lvl1pPr>
      <a:lvl2pPr marL="389982" indent="-194991" algn="l" rtl="0" eaLnBrk="1" fontAlgn="base" hangingPunct="1">
        <a:spcBef>
          <a:spcPts val="542"/>
        </a:spcBef>
        <a:spcAft>
          <a:spcPct val="0"/>
        </a:spcAft>
        <a:buClr>
          <a:schemeClr val="accent6"/>
        </a:buClr>
        <a:buFont typeface="Wingdings" pitchFamily="2" charset="2"/>
        <a:buChar char="l"/>
        <a:defRPr kumimoji="1" sz="1800" b="0">
          <a:solidFill>
            <a:schemeClr val="tx1"/>
          </a:solidFill>
          <a:latin typeface="+mn-lt"/>
          <a:ea typeface="+mn-ea"/>
        </a:defRPr>
      </a:lvl2pPr>
      <a:lvl3pPr marL="506975" indent="-116993" algn="l" rtl="0" eaLnBrk="1" fontAlgn="base" hangingPunct="1">
        <a:spcBef>
          <a:spcPts val="542"/>
        </a:spcBef>
        <a:spcAft>
          <a:spcPct val="0"/>
        </a:spcAft>
        <a:buClr>
          <a:schemeClr val="accent6"/>
        </a:buClr>
        <a:buFont typeface="Arial" panose="020B0604020202020204" pitchFamily="34" charset="0"/>
        <a:buChar char="•"/>
        <a:defRPr kumimoji="1" sz="1600" b="0">
          <a:solidFill>
            <a:schemeClr val="tx1"/>
          </a:solidFill>
          <a:latin typeface="+mn-lt"/>
          <a:ea typeface="+mn-ea"/>
        </a:defRPr>
      </a:lvl3pPr>
      <a:lvl4pPr marL="623970" indent="-116993" algn="l" rtl="0" eaLnBrk="1" fontAlgn="base" hangingPunct="1">
        <a:spcBef>
          <a:spcPts val="542"/>
        </a:spcBef>
        <a:spcAft>
          <a:spcPct val="0"/>
        </a:spcAft>
        <a:buClr>
          <a:schemeClr val="accent6"/>
        </a:buClr>
        <a:buFont typeface="Tahoma" pitchFamily="34" charset="0"/>
        <a:buChar char="–"/>
        <a:defRPr kumimoji="1" sz="1400" b="0">
          <a:solidFill>
            <a:schemeClr val="tx1"/>
          </a:solidFill>
          <a:latin typeface="+mn-lt"/>
          <a:ea typeface="+mn-ea"/>
        </a:defRPr>
      </a:lvl4pPr>
      <a:lvl5pPr marL="796227" indent="-170253" algn="l" rtl="0" eaLnBrk="1" fontAlgn="base" hangingPunct="1">
        <a:spcBef>
          <a:spcPct val="20000"/>
        </a:spcBef>
        <a:spcAft>
          <a:spcPct val="0"/>
        </a:spcAft>
        <a:buClr>
          <a:schemeClr val="accent6"/>
        </a:buClr>
        <a:buChar char="≫"/>
        <a:defRPr kumimoji="1" sz="1300" b="1">
          <a:solidFill>
            <a:schemeClr val="tx1"/>
          </a:solidFill>
          <a:latin typeface="+mj-lt"/>
          <a:ea typeface="+mn-ea"/>
        </a:defRPr>
      </a:lvl5pPr>
      <a:lvl6pPr marL="2724020" indent="-247637" algn="l" rtl="0" eaLnBrk="1" fontAlgn="base" hangingPunct="1">
        <a:spcBef>
          <a:spcPct val="20000"/>
        </a:spcBef>
        <a:spcAft>
          <a:spcPct val="0"/>
        </a:spcAft>
        <a:buChar char="≫"/>
        <a:defRPr kumimoji="1" sz="2167">
          <a:solidFill>
            <a:schemeClr val="tx1"/>
          </a:solidFill>
          <a:latin typeface="Arial" charset="0"/>
          <a:ea typeface="+mn-ea"/>
        </a:defRPr>
      </a:lvl6pPr>
      <a:lvl7pPr marL="3219296" indent="-247637" algn="l" rtl="0" eaLnBrk="1" fontAlgn="base" hangingPunct="1">
        <a:spcBef>
          <a:spcPct val="20000"/>
        </a:spcBef>
        <a:spcAft>
          <a:spcPct val="0"/>
        </a:spcAft>
        <a:buChar char="≫"/>
        <a:defRPr kumimoji="1" sz="2167">
          <a:solidFill>
            <a:schemeClr val="tx1"/>
          </a:solidFill>
          <a:latin typeface="Arial" charset="0"/>
          <a:ea typeface="+mn-ea"/>
        </a:defRPr>
      </a:lvl7pPr>
      <a:lvl8pPr marL="3714571" indent="-247637" algn="l" rtl="0" eaLnBrk="1" fontAlgn="base" hangingPunct="1">
        <a:spcBef>
          <a:spcPct val="20000"/>
        </a:spcBef>
        <a:spcAft>
          <a:spcPct val="0"/>
        </a:spcAft>
        <a:buChar char="≫"/>
        <a:defRPr kumimoji="1" sz="2167">
          <a:solidFill>
            <a:schemeClr val="tx1"/>
          </a:solidFill>
          <a:latin typeface="Arial" charset="0"/>
          <a:ea typeface="+mn-ea"/>
        </a:defRPr>
      </a:lvl8pPr>
      <a:lvl9pPr marL="4209848" indent="-247637" algn="l" rtl="0" eaLnBrk="1" fontAlgn="base" hangingPunct="1">
        <a:spcBef>
          <a:spcPct val="20000"/>
        </a:spcBef>
        <a:spcAft>
          <a:spcPct val="0"/>
        </a:spcAft>
        <a:buChar char="≫"/>
        <a:defRPr kumimoji="1" sz="2167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ja-JP"/>
      </a:defPPr>
      <a:lvl1pPr marL="0" algn="l" defTabSz="990553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77" algn="l" defTabSz="990553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53" algn="l" defTabSz="990553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28" algn="l" defTabSz="990553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03" algn="l" defTabSz="990553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382" algn="l" defTabSz="990553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8" algn="l" defTabSz="990553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33" algn="l" defTabSz="990553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10" algn="l" defTabSz="990553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obarranger.info/redmine/issues/2920" TargetMode="External"/><Relationship Id="rId2" Type="http://schemas.openxmlformats.org/officeDocument/2006/relationships/hyperlink" Target="https://www.jobarranger.info/redmine/issues/288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jobarranger.info/jaz/jaz_download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FA989A-B16A-46E2-B97A-2C64B01E1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実装課題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A3F2224-2852-4181-93D4-64192E91E6D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事象が三つ、それ以上か</a:t>
            </a:r>
          </a:p>
          <a:p>
            <a:pPr lvl="1"/>
            <a:r>
              <a:rPr kumimoji="1" lang="ja-JP" altLang="en-US" dirty="0"/>
              <a:t>①</a:t>
            </a:r>
            <a:r>
              <a:rPr kumimoji="1" lang="en-US" altLang="ja-JP" dirty="0"/>
              <a:t>ERROR_COUNT</a:t>
            </a:r>
            <a:r>
              <a:rPr kumimoji="1" lang="ja-JP" altLang="en-US" dirty="0"/>
              <a:t>に</a:t>
            </a:r>
            <a:r>
              <a:rPr kumimoji="1" lang="en-US" altLang="ja-JP" dirty="0"/>
              <a:t>+</a:t>
            </a:r>
            <a:r>
              <a:rPr kumimoji="1" lang="ja-JP" altLang="en-US" dirty="0"/>
              <a:t>が設定される</a:t>
            </a:r>
          </a:p>
          <a:p>
            <a:pPr lvl="2"/>
            <a:r>
              <a:rPr lang="ja-JP" altLang="en-US" dirty="0"/>
              <a:t>原因①ジョブコントロール変数が文字型</a:t>
            </a:r>
          </a:p>
          <a:p>
            <a:pPr lvl="3"/>
            <a:r>
              <a:rPr kumimoji="1" lang="en-US" altLang="ja-JP" dirty="0"/>
              <a:t>IF</a:t>
            </a:r>
            <a:r>
              <a:rPr kumimoji="1" lang="ja-JP" altLang="en-US" dirty="0"/>
              <a:t>アイコンを文字型で判定したがだめ</a:t>
            </a:r>
          </a:p>
          <a:p>
            <a:pPr lvl="2"/>
            <a:r>
              <a:rPr kumimoji="1" lang="ja-JP" altLang="en-US" dirty="0"/>
              <a:t>原因②ジョブコントロール変数が未定義</a:t>
            </a:r>
          </a:p>
          <a:p>
            <a:pPr lvl="3"/>
            <a:r>
              <a:rPr kumimoji="1" lang="ja-JP" altLang="en-US" dirty="0"/>
              <a:t>変数アイコンで定義したがだめ</a:t>
            </a:r>
          </a:p>
          <a:p>
            <a:pPr lvl="2"/>
            <a:r>
              <a:rPr lang="ja-JP" altLang="en-US" dirty="0"/>
              <a:t>原因③ジョブアイコンで削除してる</a:t>
            </a:r>
          </a:p>
          <a:p>
            <a:pPr lvl="3"/>
            <a:r>
              <a:rPr kumimoji="1" lang="ja-JP" altLang="en-US" dirty="0"/>
              <a:t>ジョブアイコンで定義したがだめ</a:t>
            </a:r>
          </a:p>
          <a:p>
            <a:pPr lvl="2"/>
            <a:r>
              <a:rPr lang="ja-JP" altLang="en-US" dirty="0"/>
              <a:t>原因④並行処理で変数が削除される</a:t>
            </a:r>
          </a:p>
          <a:p>
            <a:pPr lvl="3"/>
            <a:r>
              <a:rPr kumimoji="1" lang="ja-JP" altLang="en-US" dirty="0"/>
              <a:t>変数をジョブごとに定義</a:t>
            </a:r>
          </a:p>
          <a:p>
            <a:pPr lvl="3"/>
            <a:r>
              <a:rPr kumimoji="1" lang="ja-JP" altLang="en-US" dirty="0"/>
              <a:t>実行時間をずらす</a:t>
            </a:r>
          </a:p>
          <a:p>
            <a:pPr lvl="1"/>
            <a:r>
              <a:rPr kumimoji="1" lang="ja-JP" altLang="en-US" dirty="0"/>
              <a:t>②</a:t>
            </a:r>
            <a:r>
              <a:rPr kumimoji="1" lang="en-US" altLang="ja-JP" dirty="0"/>
              <a:t>expr</a:t>
            </a:r>
            <a:r>
              <a:rPr kumimoji="1" lang="ja-JP" altLang="en-US" dirty="0"/>
              <a:t>の</a:t>
            </a:r>
            <a:r>
              <a:rPr kumimoji="1" lang="en-US" altLang="ja-JP" dirty="0" err="1"/>
              <a:t>exit_code</a:t>
            </a:r>
            <a:r>
              <a:rPr kumimoji="1" lang="en-US" altLang="ja-JP" dirty="0"/>
              <a:t>=64512</a:t>
            </a:r>
            <a:r>
              <a:rPr kumimoji="1" lang="ja-JP" altLang="en-US" dirty="0"/>
              <a:t>になる</a:t>
            </a:r>
          </a:p>
          <a:p>
            <a:pPr lvl="2"/>
            <a:r>
              <a:rPr lang="ja-JP" altLang="en-US" dirty="0"/>
              <a:t>計算アイコンを使用せず、</a:t>
            </a:r>
            <a:r>
              <a:rPr lang="en-US" altLang="ja-JP" dirty="0"/>
              <a:t>IF</a:t>
            </a:r>
            <a:r>
              <a:rPr lang="ja-JP" altLang="en-US" dirty="0"/>
              <a:t>アイコンをつなげるジョブネットに変更して回避</a:t>
            </a:r>
            <a:r>
              <a:rPr lang="en-US" altLang="ja-JP" dirty="0"/>
              <a:t>(</a:t>
            </a:r>
            <a:r>
              <a:rPr lang="ja-JP" altLang="en-US" dirty="0"/>
              <a:t>可読性が悪い</a:t>
            </a:r>
            <a:r>
              <a:rPr lang="en-US" altLang="ja-JP" dirty="0"/>
              <a:t>)</a:t>
            </a:r>
            <a:endParaRPr lang="ja-JP" altLang="en-US" dirty="0"/>
          </a:p>
          <a:p>
            <a:pPr lvl="1"/>
            <a:r>
              <a:rPr lang="ja-JP" altLang="en-US" dirty="0"/>
              <a:t>③</a:t>
            </a:r>
            <a:r>
              <a:rPr lang="en-US" altLang="ja-JP" dirty="0"/>
              <a:t>can not find </a:t>
            </a:r>
            <a:r>
              <a:rPr lang="en-US" altLang="ja-JP" dirty="0" err="1"/>
              <a:t>inner_job_id</a:t>
            </a:r>
            <a:r>
              <a:rPr lang="en-US" altLang="ja-JP" dirty="0"/>
              <a:t>: 139983 or </a:t>
            </a:r>
            <a:r>
              <a:rPr lang="en-US" altLang="ja-JP" dirty="0" err="1"/>
              <a:t>value_name</a:t>
            </a:r>
            <a:endParaRPr lang="ja-JP" altLang="en-US" dirty="0"/>
          </a:p>
          <a:p>
            <a:pPr lvl="2"/>
            <a:r>
              <a:rPr kumimoji="1" lang="ja-JP" altLang="en-US" dirty="0"/>
              <a:t>これもダメ</a:t>
            </a:r>
          </a:p>
          <a:p>
            <a:r>
              <a:rPr kumimoji="1" lang="ja-JP" altLang="en-US" dirty="0"/>
              <a:t>本番への影響</a:t>
            </a:r>
          </a:p>
          <a:p>
            <a:pPr lvl="1"/>
            <a:r>
              <a:rPr lang="ja-JP" altLang="en-US" dirty="0"/>
              <a:t>サーバー障害にならない限りエラーは発生しないと想定される</a:t>
            </a:r>
            <a:r>
              <a:rPr lang="en-US" altLang="ja-JP" dirty="0"/>
              <a:t>? (</a:t>
            </a:r>
            <a:r>
              <a:rPr lang="ja-JP" altLang="en-US" dirty="0"/>
              <a:t>本当か</a:t>
            </a:r>
            <a:r>
              <a:rPr lang="en-US" altLang="ja-JP" dirty="0"/>
              <a:t>?)</a:t>
            </a:r>
            <a:endParaRPr lang="ja-JP" altLang="en-US" dirty="0"/>
          </a:p>
          <a:p>
            <a:pPr lvl="1"/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F081BF6-9694-4CA0-8A82-F215451242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4122" y="836712"/>
            <a:ext cx="5086350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754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B1162A-4F36-45F0-BDF2-DE7E5865A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実装課題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DC977F-206A-4EB0-9A04-4ADF24B7BA0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kumimoji="1" lang="ja-JP" altLang="en-US" dirty="0"/>
              <a:t>サブジョブネット</a:t>
            </a:r>
            <a:r>
              <a:rPr kumimoji="1" lang="en-US" altLang="ja-JP" dirty="0"/>
              <a:t>(</a:t>
            </a:r>
            <a:r>
              <a:rPr kumimoji="1" lang="ja-JP" altLang="en-US" dirty="0"/>
              <a:t>子</a:t>
            </a:r>
            <a:r>
              <a:rPr kumimoji="1" lang="en-US" altLang="ja-JP" dirty="0"/>
              <a:t>)</a:t>
            </a:r>
            <a:r>
              <a:rPr kumimoji="1" lang="ja-JP" altLang="en-US" dirty="0"/>
              <a:t>でジョブが異常終了してもアイコンが赤くならない</a:t>
            </a:r>
          </a:p>
          <a:p>
            <a:pPr lvl="1"/>
            <a:endParaRPr kumimoji="1" lang="ja-JP" altLang="en-US" dirty="0"/>
          </a:p>
          <a:p>
            <a:pPr lvl="1"/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1A0CDA6-9AF4-41E5-9D24-23E15DCD29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672" y="1643063"/>
            <a:ext cx="8305800" cy="4810125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6C06F03-2C96-411F-BF93-5B820A6D7F46}"/>
              </a:ext>
            </a:extLst>
          </p:cNvPr>
          <p:cNvSpPr/>
          <p:nvPr/>
        </p:nvSpPr>
        <p:spPr bwMode="auto">
          <a:xfrm>
            <a:off x="2345635" y="3919993"/>
            <a:ext cx="914400" cy="485030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吹き出し: 四角形 5">
            <a:extLst>
              <a:ext uri="{FF2B5EF4-FFF2-40B4-BE49-F238E27FC236}">
                <a16:creationId xmlns:a16="http://schemas.microsoft.com/office/drawing/2014/main" id="{3ED29D4A-BF84-49E9-9E38-8E36B3594381}"/>
              </a:ext>
            </a:extLst>
          </p:cNvPr>
          <p:cNvSpPr/>
          <p:nvPr/>
        </p:nvSpPr>
        <p:spPr bwMode="auto">
          <a:xfrm>
            <a:off x="334470" y="4568013"/>
            <a:ext cx="2966123" cy="996033"/>
          </a:xfrm>
          <a:prstGeom prst="wedgeRectCallout">
            <a:avLst>
              <a:gd name="adj1" fmla="val 28169"/>
              <a:gd name="adj2" fmla="val -65779"/>
            </a:avLst>
          </a:prstGeom>
          <a:solidFill>
            <a:srgbClr val="FFFF00"/>
          </a:solidFill>
          <a:ln w="9525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JN0353000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のコマンドジョブが異常終了したので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ジョブネットが赤く表示されてほしいが、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緑のまま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なので視覚的に異常を検知できない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この処理は後続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JN0367000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でリトライするので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処理は正常に終了するので問題なし</a:t>
            </a: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827190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990554-BFEB-40B7-8AE1-C70AAF6B7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実装課題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78B491C-43E3-4AC3-9AA6-726D4D77855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ja-JP" altLang="en-US" dirty="0"/>
              <a:t>計算アイコンの結果不正</a:t>
            </a:r>
          </a:p>
          <a:p>
            <a:pPr lvl="1"/>
            <a:r>
              <a:rPr lang="ja-JP" altLang="en-US" dirty="0"/>
              <a:t>変数を初期化しないと</a:t>
            </a:r>
            <a:r>
              <a:rPr lang="en-US" altLang="ja-JP" dirty="0"/>
              <a:t>+</a:t>
            </a:r>
            <a:r>
              <a:rPr lang="ja-JP" altLang="en-US" dirty="0"/>
              <a:t>が設定される</a:t>
            </a:r>
            <a:r>
              <a:rPr lang="en-US" altLang="ja-JP" dirty="0"/>
              <a:t>?</a:t>
            </a:r>
            <a:endParaRPr kumimoji="1" lang="ja-JP" altLang="en-US" dirty="0"/>
          </a:p>
          <a:p>
            <a:pPr lvl="1"/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E4B060A4-5882-48EF-83DE-57D79B8EF4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65" y="1700213"/>
            <a:ext cx="8258175" cy="475297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3F2C0F76-6FF2-4875-A20B-DC72F245FE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6122" y="1157288"/>
            <a:ext cx="4324350" cy="5295900"/>
          </a:xfrm>
          <a:prstGeom prst="rect">
            <a:avLst/>
          </a:prstGeom>
        </p:spPr>
      </p:pic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4B4A76D3-F282-405E-AC6C-9FA69C977860}"/>
              </a:ext>
            </a:extLst>
          </p:cNvPr>
          <p:cNvCxnSpPr>
            <a:stCxn id="8" idx="3"/>
            <a:endCxn id="5" idx="1"/>
          </p:cNvCxnSpPr>
          <p:nvPr/>
        </p:nvCxnSpPr>
        <p:spPr bwMode="auto">
          <a:xfrm flipV="1">
            <a:off x="2879524" y="3805238"/>
            <a:ext cx="2506598" cy="872229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77A6DF0-CB36-4E50-B1D5-918F9CCE8798}"/>
              </a:ext>
            </a:extLst>
          </p:cNvPr>
          <p:cNvSpPr/>
          <p:nvPr/>
        </p:nvSpPr>
        <p:spPr bwMode="auto">
          <a:xfrm>
            <a:off x="1979524" y="4461467"/>
            <a:ext cx="900000" cy="432000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581871D-14BA-4E88-8596-D6EDC4E649C2}"/>
              </a:ext>
            </a:extLst>
          </p:cNvPr>
          <p:cNvSpPr/>
          <p:nvPr/>
        </p:nvSpPr>
        <p:spPr bwMode="auto">
          <a:xfrm>
            <a:off x="5518221" y="4603819"/>
            <a:ext cx="1080000" cy="180000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F14963E2-406E-400F-AC0E-77289FB03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1886" y="5897053"/>
            <a:ext cx="50482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492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4E269A-B739-4BC2-B0A0-190DFAAA8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実装課題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69D85E-A1AA-4454-8338-DF52A5A5D60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kumimoji="1" lang="ja-JP" altLang="en-US" dirty="0"/>
              <a:t>計算アイコンで原因不明のエラー発生</a:t>
            </a:r>
          </a:p>
          <a:p>
            <a:pPr lvl="1"/>
            <a:endParaRPr kumimoji="1" lang="ja-JP" altLang="en-US" dirty="0"/>
          </a:p>
          <a:p>
            <a:pPr lvl="1"/>
            <a:endParaRPr kumimoji="1" lang="ja-JP" alt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43DD031-D82B-4048-8E52-CBBFF3ACAE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65" y="1688307"/>
            <a:ext cx="6329363" cy="4764881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E231BEE-2709-4F1D-9D2E-080A228447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8538" y="1688307"/>
            <a:ext cx="4243388" cy="397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2175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168AE6-4AA3-4C8B-9F74-FF91CD5A6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実装課題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A310FF-CBEE-4C4B-88D0-32086846EBC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altLang="ja-JP" dirty="0"/>
              <a:t>JOB=JN0512000/JB0513000</a:t>
            </a:r>
            <a:endParaRPr lang="ja-JP" altLang="en-US" dirty="0"/>
          </a:p>
          <a:p>
            <a:pPr lvl="1"/>
            <a:r>
              <a:rPr lang="en-US" altLang="ja-JP" dirty="0"/>
              <a:t> 16938:20200129:113738.698 [ERROR] In </a:t>
            </a:r>
            <a:r>
              <a:rPr lang="en-US" altLang="ja-JP" dirty="0" err="1"/>
              <a:t>message_send</a:t>
            </a:r>
            <a:r>
              <a:rPr lang="en-US" altLang="ja-JP" dirty="0"/>
              <a:t>() failed to execute the command. command: (2) [/</a:t>
            </a:r>
            <a:r>
              <a:rPr lang="en-US" altLang="ja-JP" dirty="0" err="1"/>
              <a:t>usr</a:t>
            </a:r>
            <a:r>
              <a:rPr lang="en-US" altLang="ja-JP" dirty="0"/>
              <a:t>/bin/</a:t>
            </a:r>
            <a:r>
              <a:rPr lang="en-US" altLang="ja-JP" dirty="0" err="1"/>
              <a:t>zabbix_sender</a:t>
            </a:r>
            <a:r>
              <a:rPr lang="en-US" altLang="ja-JP" dirty="0"/>
              <a:t> -z '192.168.100.28' -p '10051' -s 'Zabbix server' -k '</a:t>
            </a:r>
            <a:r>
              <a:rPr lang="en-US" altLang="ja-JP" dirty="0" err="1"/>
              <a:t>jasender</a:t>
            </a:r>
            <a:r>
              <a:rPr lang="en-US" altLang="ja-JP" dirty="0"/>
              <a:t>' -o '[2020/01/29 11:37:37] [ERROR] [JARUNICONJOB200012] Cannot send </a:t>
            </a:r>
            <a:r>
              <a:rPr lang="en-US" altLang="ja-JP" dirty="0" err="1"/>
              <a:t>data:</a:t>
            </a:r>
            <a:r>
              <a:rPr lang="en-US" altLang="ja-JP" b="1" dirty="0" err="1">
                <a:solidFill>
                  <a:srgbClr val="FF0000"/>
                </a:solidFill>
              </a:rPr>
              <a:t>inner_jobid</a:t>
            </a:r>
            <a:r>
              <a:rPr lang="en-US" altLang="ja-JP" b="1" dirty="0">
                <a:solidFill>
                  <a:srgbClr val="FF0000"/>
                </a:solidFill>
              </a:rPr>
              <a:t> [117405]</a:t>
            </a:r>
            <a:r>
              <a:rPr lang="en-US" altLang="ja-JP" dirty="0"/>
              <a:t>, message </a:t>
            </a:r>
            <a:r>
              <a:rPr lang="en-US" altLang="ja-JP" b="1" dirty="0">
                <a:solidFill>
                  <a:srgbClr val="FF0000"/>
                </a:solidFill>
              </a:rPr>
              <a:t>[hostname '</a:t>
            </a:r>
            <a:r>
              <a:rPr lang="en-US" altLang="ja-JP" b="1" dirty="0" err="1">
                <a:solidFill>
                  <a:srgbClr val="FF0000"/>
                </a:solidFill>
              </a:rPr>
              <a:t>ERINGITEN_taskkicker</a:t>
            </a:r>
            <a:r>
              <a:rPr lang="en-US" altLang="ja-JP" b="1" dirty="0">
                <a:solidFill>
                  <a:srgbClr val="FF0000"/>
                </a:solidFill>
              </a:rPr>
              <a:t>' does not match Hostname]</a:t>
            </a:r>
            <a:r>
              <a:rPr lang="en-US" altLang="ja-JP" dirty="0"/>
              <a:t> (USER NAME=Admin HOST=</a:t>
            </a:r>
            <a:r>
              <a:rPr lang="en-US" altLang="ja-JP" dirty="0" err="1"/>
              <a:t>ERINGITEN_taskkicker</a:t>
            </a:r>
            <a:r>
              <a:rPr lang="en-US" altLang="ja-JP" dirty="0"/>
              <a:t> JOBNET=JN0512000 JOB=JN0512000/JB0513000 </a:t>
            </a:r>
            <a:r>
              <a:rPr lang="en-US" altLang="ja-JP" b="1" dirty="0">
                <a:solidFill>
                  <a:srgbClr val="FF0000"/>
                </a:solidFill>
              </a:rPr>
              <a:t>INNER_JOBNET_MAIN_ID=1500000000000000773</a:t>
            </a:r>
            <a:r>
              <a:rPr lang="en-US" altLang="ja-JP" dirty="0"/>
              <a:t>)']</a:t>
            </a:r>
          </a:p>
          <a:p>
            <a:pPr lvl="1"/>
            <a:r>
              <a:rPr lang="en-US" altLang="ja-JP" dirty="0"/>
              <a:t>info from server: "processed: 0; failed: 1; total: 1; seconds spent: 0.000102"</a:t>
            </a:r>
          </a:p>
          <a:p>
            <a:pPr lvl="1"/>
            <a:r>
              <a:rPr lang="en-US" altLang="ja-JP" dirty="0"/>
              <a:t>sent: 1; skipped: 0; total: 1</a:t>
            </a:r>
          </a:p>
          <a:p>
            <a:pPr lvl="1"/>
            <a:r>
              <a:rPr lang="en-US" altLang="ja-JP" dirty="0"/>
              <a:t> 16938:20200129:113738.864 [ERROR] In </a:t>
            </a:r>
            <a:r>
              <a:rPr lang="en-US" altLang="ja-JP" dirty="0" err="1"/>
              <a:t>message_send</a:t>
            </a:r>
            <a:r>
              <a:rPr lang="en-US" altLang="ja-JP" dirty="0"/>
              <a:t>() failed to execute the command. command: (2) [/</a:t>
            </a:r>
            <a:r>
              <a:rPr lang="en-US" altLang="ja-JP" dirty="0" err="1"/>
              <a:t>usr</a:t>
            </a:r>
            <a:r>
              <a:rPr lang="en-US" altLang="ja-JP" dirty="0"/>
              <a:t>/bin/</a:t>
            </a:r>
            <a:r>
              <a:rPr lang="en-US" altLang="ja-JP" dirty="0" err="1"/>
              <a:t>zabbix_sender</a:t>
            </a:r>
            <a:r>
              <a:rPr lang="en-US" altLang="ja-JP" dirty="0"/>
              <a:t> -z '192.168.100.28' -p '10051' -s 'Zabbix server' -k '</a:t>
            </a:r>
            <a:r>
              <a:rPr lang="en-US" altLang="ja-JP" dirty="0" err="1"/>
              <a:t>jasender</a:t>
            </a:r>
            <a:r>
              <a:rPr lang="en-US" altLang="ja-JP" dirty="0"/>
              <a:t>' -o '[2020/01/29 11:37:38] [INFO] [JAJOBNETRUN000001] In </a:t>
            </a:r>
            <a:r>
              <a:rPr lang="en-US" altLang="ja-JP" dirty="0" err="1"/>
              <a:t>ja_set_runerr</a:t>
            </a:r>
            <a:r>
              <a:rPr lang="en-US" altLang="ja-JP" dirty="0"/>
              <a:t>() job execution error. </a:t>
            </a:r>
            <a:r>
              <a:rPr lang="en-US" altLang="ja-JP" b="1" dirty="0" err="1">
                <a:solidFill>
                  <a:srgbClr val="FF0000"/>
                </a:solidFill>
              </a:rPr>
              <a:t>inner_job_id</a:t>
            </a:r>
            <a:r>
              <a:rPr lang="en-US" altLang="ja-JP" b="1" dirty="0">
                <a:solidFill>
                  <a:srgbClr val="FF0000"/>
                </a:solidFill>
              </a:rPr>
              <a:t>: 117405</a:t>
            </a:r>
            <a:r>
              <a:rPr lang="en-US" altLang="ja-JP" dirty="0"/>
              <a:t> status is RUNERR </a:t>
            </a:r>
            <a:r>
              <a:rPr lang="en-US" altLang="ja-JP" dirty="0" err="1"/>
              <a:t>jobnet_id</a:t>
            </a:r>
            <a:r>
              <a:rPr lang="en-US" altLang="ja-JP" dirty="0"/>
              <a:t>: JN0512000, </a:t>
            </a:r>
            <a:r>
              <a:rPr lang="en-US" altLang="ja-JP" dirty="0" err="1"/>
              <a:t>job_id</a:t>
            </a:r>
            <a:r>
              <a:rPr lang="en-US" altLang="ja-JP" dirty="0"/>
              <a:t>: JN0512000/JB0513000, </a:t>
            </a:r>
            <a:r>
              <a:rPr lang="en-US" altLang="ja-JP" dirty="0" err="1"/>
              <a:t>user_name</a:t>
            </a:r>
            <a:r>
              <a:rPr lang="en-US" altLang="ja-JP" dirty="0"/>
              <a:t>: Admin, </a:t>
            </a:r>
            <a:r>
              <a:rPr lang="en-US" altLang="ja-JP" dirty="0" err="1"/>
              <a:t>job_exit_cd</a:t>
            </a:r>
            <a:r>
              <a:rPr lang="en-US" altLang="ja-JP" dirty="0"/>
              <a:t>: 0, </a:t>
            </a:r>
            <a:r>
              <a:rPr lang="en-US" altLang="ja-JP" dirty="0" err="1"/>
              <a:t>icon_status</a:t>
            </a:r>
            <a:r>
              <a:rPr lang="en-US" altLang="ja-JP" dirty="0"/>
              <a:t>: 2 (USER NAME=Admin HOST=</a:t>
            </a:r>
            <a:r>
              <a:rPr lang="en-US" altLang="ja-JP" dirty="0" err="1"/>
              <a:t>ERINGITEN_taskkicker</a:t>
            </a:r>
            <a:r>
              <a:rPr lang="en-US" altLang="ja-JP" dirty="0"/>
              <a:t> JOBNET=JN0512000 JOB=JN0512000/JB0513000 </a:t>
            </a:r>
            <a:r>
              <a:rPr lang="en-US" altLang="ja-JP" b="1" dirty="0">
                <a:solidFill>
                  <a:srgbClr val="FF0000"/>
                </a:solidFill>
              </a:rPr>
              <a:t>INNER_JOBNET_MAIN_ID=1500000000000000773</a:t>
            </a:r>
            <a:r>
              <a:rPr lang="en-US" altLang="ja-JP" dirty="0"/>
              <a:t>)’]</a:t>
            </a:r>
          </a:p>
          <a:p>
            <a:r>
              <a:rPr lang="en-US" altLang="ja-JP" dirty="0"/>
              <a:t>JOB=JN0512000/CAL-1</a:t>
            </a:r>
          </a:p>
          <a:p>
            <a:pPr lvl="1"/>
            <a:r>
              <a:rPr lang="en-US" altLang="ja-JP" b="1" dirty="0">
                <a:solidFill>
                  <a:srgbClr val="FF0000"/>
                </a:solidFill>
              </a:rPr>
              <a:t>expr: syntax error</a:t>
            </a:r>
          </a:p>
          <a:p>
            <a:pPr lvl="1"/>
            <a:r>
              <a:rPr lang="en-US" altLang="ja-JP" dirty="0"/>
              <a:t> 15132:20200129:113738.927 [ERROR] [JARUNICONCALC200004] In </a:t>
            </a:r>
            <a:r>
              <a:rPr lang="en-US" altLang="ja-JP" dirty="0" err="1"/>
              <a:t>jarun_icon_calc</a:t>
            </a:r>
            <a:r>
              <a:rPr lang="en-US" altLang="ja-JP" dirty="0"/>
              <a:t>() </a:t>
            </a:r>
            <a:r>
              <a:rPr lang="en-US" altLang="ja-JP" b="1" dirty="0">
                <a:solidFill>
                  <a:srgbClr val="FF0000"/>
                </a:solidFill>
              </a:rPr>
              <a:t>can not get value. command: expr $ICON_STATUS \+ $JOB_EXIT_CD</a:t>
            </a:r>
          </a:p>
          <a:p>
            <a:pPr lvl="1"/>
            <a:r>
              <a:rPr lang="en-US" altLang="ja-JP" dirty="0"/>
              <a:t> 16929:20200129:113738.933 [ERROR] [JARUNICONCALC200005] In </a:t>
            </a:r>
            <a:r>
              <a:rPr lang="en-US" altLang="ja-JP" dirty="0" err="1"/>
              <a:t>jarun_icon_calc</a:t>
            </a:r>
            <a:r>
              <a:rPr lang="en-US" altLang="ja-JP" dirty="0"/>
              <a:t>() </a:t>
            </a:r>
            <a:r>
              <a:rPr lang="en-US" altLang="ja-JP" b="1" dirty="0" err="1">
                <a:solidFill>
                  <a:srgbClr val="FF0000"/>
                </a:solidFill>
              </a:rPr>
              <a:t>exit_code</a:t>
            </a:r>
            <a:r>
              <a:rPr lang="en-US" altLang="ja-JP" b="1" dirty="0">
                <a:solidFill>
                  <a:srgbClr val="FF0000"/>
                </a:solidFill>
              </a:rPr>
              <a:t>: 64512</a:t>
            </a:r>
          </a:p>
          <a:p>
            <a:pPr lvl="1"/>
            <a:r>
              <a:rPr lang="en-US" altLang="ja-JP" dirty="0"/>
              <a:t> 16929:20200129:113738.945 [INFO] [JAJOBNETRUN000001] In </a:t>
            </a:r>
            <a:r>
              <a:rPr lang="en-US" altLang="ja-JP" dirty="0" err="1"/>
              <a:t>ja_set_runerr</a:t>
            </a:r>
            <a:r>
              <a:rPr lang="en-US" altLang="ja-JP" dirty="0"/>
              <a:t>() job execution error. </a:t>
            </a:r>
            <a:r>
              <a:rPr lang="en-US" altLang="ja-JP" b="1" dirty="0" err="1">
                <a:solidFill>
                  <a:srgbClr val="FF0000"/>
                </a:solidFill>
              </a:rPr>
              <a:t>inner_job_id</a:t>
            </a:r>
            <a:r>
              <a:rPr lang="en-US" altLang="ja-JP" b="1" dirty="0">
                <a:solidFill>
                  <a:srgbClr val="FF0000"/>
                </a:solidFill>
              </a:rPr>
              <a:t>: 117364</a:t>
            </a:r>
            <a:r>
              <a:rPr lang="en-US" altLang="ja-JP" dirty="0"/>
              <a:t> status is RUNERR </a:t>
            </a:r>
            <a:r>
              <a:rPr lang="en-US" altLang="ja-JP" dirty="0" err="1"/>
              <a:t>jobnet_id</a:t>
            </a:r>
            <a:r>
              <a:rPr lang="en-US" altLang="ja-JP" dirty="0"/>
              <a:t>: JN0512000, </a:t>
            </a:r>
            <a:r>
              <a:rPr lang="en-US" altLang="ja-JP" dirty="0" err="1"/>
              <a:t>job_id</a:t>
            </a:r>
            <a:r>
              <a:rPr lang="en-US" altLang="ja-JP" dirty="0"/>
              <a:t>: JN0512000/CAL-1, </a:t>
            </a:r>
            <a:r>
              <a:rPr lang="en-US" altLang="ja-JP" dirty="0" err="1"/>
              <a:t>user_name</a:t>
            </a:r>
            <a:r>
              <a:rPr lang="en-US" altLang="ja-JP" dirty="0"/>
              <a:t>: Admin, </a:t>
            </a:r>
            <a:r>
              <a:rPr lang="en-US" altLang="ja-JP" dirty="0" err="1"/>
              <a:t>job_exit_cd</a:t>
            </a:r>
            <a:r>
              <a:rPr lang="en-US" altLang="ja-JP" dirty="0"/>
              <a:t>: , </a:t>
            </a:r>
            <a:r>
              <a:rPr lang="en-US" altLang="ja-JP" dirty="0" err="1"/>
              <a:t>icon_status</a:t>
            </a:r>
            <a:r>
              <a:rPr lang="en-US" altLang="ja-JP" dirty="0"/>
              <a:t>:</a:t>
            </a:r>
          </a:p>
          <a:p>
            <a:pPr lvl="1"/>
            <a:r>
              <a:rPr lang="en-US" altLang="ja-JP" dirty="0"/>
              <a:t>info from server: "processed: 0; failed: 1; total: 1; seconds spent: 0.000100"</a:t>
            </a:r>
          </a:p>
          <a:p>
            <a:pPr lvl="1"/>
            <a:r>
              <a:rPr lang="en-US" altLang="ja-JP" dirty="0"/>
              <a:t>sent: 1; skipped: 0; total: 1</a:t>
            </a:r>
          </a:p>
          <a:p>
            <a:pPr lvl="1"/>
            <a:r>
              <a:rPr lang="en-US" altLang="ja-JP" dirty="0"/>
              <a:t> 16938:20200129:113740.128 [ERROR] In </a:t>
            </a:r>
            <a:r>
              <a:rPr lang="en-US" altLang="ja-JP" dirty="0" err="1"/>
              <a:t>message_send</a:t>
            </a:r>
            <a:r>
              <a:rPr lang="en-US" altLang="ja-JP" dirty="0"/>
              <a:t>() failed to execute the command. command: (2) [/</a:t>
            </a:r>
            <a:r>
              <a:rPr lang="en-US" altLang="ja-JP" dirty="0" err="1"/>
              <a:t>usr</a:t>
            </a:r>
            <a:r>
              <a:rPr lang="en-US" altLang="ja-JP" dirty="0"/>
              <a:t>/bin/</a:t>
            </a:r>
            <a:r>
              <a:rPr lang="en-US" altLang="ja-JP" dirty="0" err="1"/>
              <a:t>zabbix_sender</a:t>
            </a:r>
            <a:r>
              <a:rPr lang="en-US" altLang="ja-JP" dirty="0"/>
              <a:t> -z '192.168.100.28' -p '10051' -s 'Zabbix server' -k '</a:t>
            </a:r>
            <a:r>
              <a:rPr lang="en-US" altLang="ja-JP" dirty="0" err="1"/>
              <a:t>jasender</a:t>
            </a:r>
            <a:r>
              <a:rPr lang="en-US" altLang="ja-JP" dirty="0"/>
              <a:t>' -o '[2020/01/29 11:37:38] [ERROR] [JARUNICONCALC200004] In </a:t>
            </a:r>
            <a:r>
              <a:rPr lang="en-US" altLang="ja-JP" dirty="0" err="1"/>
              <a:t>jarun_icon_calc</a:t>
            </a:r>
            <a:r>
              <a:rPr lang="en-US" altLang="ja-JP" dirty="0"/>
              <a:t>() </a:t>
            </a:r>
            <a:r>
              <a:rPr lang="en-US" altLang="ja-JP" b="1" dirty="0">
                <a:solidFill>
                  <a:srgbClr val="FF0000"/>
                </a:solidFill>
              </a:rPr>
              <a:t>can not get value. command: expr $ICON_STATUS \+ $JOB_EXIT_CD</a:t>
            </a:r>
            <a:r>
              <a:rPr lang="en-US" altLang="ja-JP" dirty="0"/>
              <a:t> (USER NAME=Admin HOST=</a:t>
            </a:r>
            <a:r>
              <a:rPr lang="en-US" altLang="ja-JP" dirty="0" err="1"/>
              <a:t>JAZServer</a:t>
            </a:r>
            <a:r>
              <a:rPr lang="en-US" altLang="ja-JP" dirty="0"/>
              <a:t>  JOBNET=JN0512000 JOB=JN0512000/CAL-1 </a:t>
            </a:r>
            <a:r>
              <a:rPr lang="en-US" altLang="ja-JP" b="1" dirty="0">
                <a:solidFill>
                  <a:srgbClr val="FF0000"/>
                </a:solidFill>
              </a:rPr>
              <a:t>INNER_JOBNET_MAIN_ID=1500000000000000773</a:t>
            </a:r>
            <a:r>
              <a:rPr lang="en-US" altLang="ja-JP" dirty="0"/>
              <a:t>)']</a:t>
            </a:r>
          </a:p>
          <a:p>
            <a:pPr lvl="1"/>
            <a:r>
              <a:rPr lang="en-US" altLang="ja-JP" dirty="0"/>
              <a:t>info from server: "processed: 0; failed: 1; total: 1; seconds spent: 0.000082"</a:t>
            </a:r>
          </a:p>
          <a:p>
            <a:pPr lvl="1"/>
            <a:r>
              <a:rPr lang="en-US" altLang="ja-JP" dirty="0"/>
              <a:t>sent: 1; skipped: 0; total: 1</a:t>
            </a:r>
          </a:p>
          <a:p>
            <a:pPr lvl="1"/>
            <a:r>
              <a:rPr lang="en-US" altLang="ja-JP" dirty="0"/>
              <a:t> 16938:20200129:113740.198 [ERROR] In </a:t>
            </a:r>
            <a:r>
              <a:rPr lang="en-US" altLang="ja-JP" dirty="0" err="1"/>
              <a:t>message_send</a:t>
            </a:r>
            <a:r>
              <a:rPr lang="en-US" altLang="ja-JP" dirty="0"/>
              <a:t>() failed to execute the command. command: (2) [/</a:t>
            </a:r>
            <a:r>
              <a:rPr lang="en-US" altLang="ja-JP" dirty="0" err="1"/>
              <a:t>usr</a:t>
            </a:r>
            <a:r>
              <a:rPr lang="en-US" altLang="ja-JP" dirty="0"/>
              <a:t>/bin/</a:t>
            </a:r>
            <a:r>
              <a:rPr lang="en-US" altLang="ja-JP" dirty="0" err="1"/>
              <a:t>zabbix_sender</a:t>
            </a:r>
            <a:r>
              <a:rPr lang="en-US" altLang="ja-JP" dirty="0"/>
              <a:t> -z '192.168.100.28' -p '10051' -s 'Zabbix server' -k '</a:t>
            </a:r>
            <a:r>
              <a:rPr lang="en-US" altLang="ja-JP" dirty="0" err="1"/>
              <a:t>jasender</a:t>
            </a:r>
            <a:r>
              <a:rPr lang="en-US" altLang="ja-JP" dirty="0"/>
              <a:t>' -o '[2020/01/29 11:37:38] [ERROR] [JARUNICONCALC200005] In </a:t>
            </a:r>
            <a:r>
              <a:rPr lang="en-US" altLang="ja-JP" dirty="0" err="1"/>
              <a:t>jarun_icon_calc</a:t>
            </a:r>
            <a:r>
              <a:rPr lang="en-US" altLang="ja-JP" dirty="0"/>
              <a:t>() </a:t>
            </a:r>
            <a:r>
              <a:rPr lang="en-US" altLang="ja-JP" b="1" dirty="0" err="1">
                <a:solidFill>
                  <a:srgbClr val="FF0000"/>
                </a:solidFill>
              </a:rPr>
              <a:t>exit_code</a:t>
            </a:r>
            <a:r>
              <a:rPr lang="en-US" altLang="ja-JP" b="1" dirty="0">
                <a:solidFill>
                  <a:srgbClr val="FF0000"/>
                </a:solidFill>
              </a:rPr>
              <a:t>: 64512</a:t>
            </a:r>
            <a:r>
              <a:rPr lang="en-US" altLang="ja-JP" dirty="0"/>
              <a:t> (USER NAME=Admin HOST=</a:t>
            </a:r>
            <a:r>
              <a:rPr lang="en-US" altLang="ja-JP" dirty="0" err="1"/>
              <a:t>JAZServer</a:t>
            </a:r>
            <a:r>
              <a:rPr lang="en-US" altLang="ja-JP" dirty="0"/>
              <a:t>  JOBNET=JN0512000 JOB=JN0512000/CAL-1 </a:t>
            </a:r>
            <a:r>
              <a:rPr lang="en-US" altLang="ja-JP" b="1" dirty="0">
                <a:solidFill>
                  <a:srgbClr val="FF0000"/>
                </a:solidFill>
              </a:rPr>
              <a:t>INNER_JOBNET_MAIN_ID=1500000000000000773</a:t>
            </a:r>
            <a:r>
              <a:rPr lang="en-US" altLang="ja-JP" dirty="0"/>
              <a:t>)']</a:t>
            </a:r>
          </a:p>
          <a:p>
            <a:pPr lvl="1"/>
            <a:r>
              <a:rPr lang="en-US" altLang="ja-JP" dirty="0"/>
              <a:t>info from server: "processed: 0; failed: 1; total: 1; seconds spent: 0.000142"</a:t>
            </a:r>
          </a:p>
          <a:p>
            <a:pPr lvl="1"/>
            <a:r>
              <a:rPr lang="en-US" altLang="ja-JP" dirty="0"/>
              <a:t>sent: 1; skipped: 0; total: 1</a:t>
            </a:r>
          </a:p>
          <a:p>
            <a:pPr lvl="1"/>
            <a:r>
              <a:rPr lang="en-US" altLang="ja-JP" dirty="0"/>
              <a:t> 16938:20200129:113740.273 [ERROR] In </a:t>
            </a:r>
            <a:r>
              <a:rPr lang="en-US" altLang="ja-JP" dirty="0" err="1"/>
              <a:t>message_send</a:t>
            </a:r>
            <a:r>
              <a:rPr lang="en-US" altLang="ja-JP" dirty="0"/>
              <a:t>() failed to execute the command. command: (2) [/</a:t>
            </a:r>
            <a:r>
              <a:rPr lang="en-US" altLang="ja-JP" dirty="0" err="1"/>
              <a:t>usr</a:t>
            </a:r>
            <a:r>
              <a:rPr lang="en-US" altLang="ja-JP" dirty="0"/>
              <a:t>/bin/</a:t>
            </a:r>
            <a:r>
              <a:rPr lang="en-US" altLang="ja-JP" dirty="0" err="1"/>
              <a:t>zabbix_sender</a:t>
            </a:r>
            <a:r>
              <a:rPr lang="en-US" altLang="ja-JP" dirty="0"/>
              <a:t> -z '192.168.100.28' -p '10051' -s 'Zabbix server' -k '</a:t>
            </a:r>
            <a:r>
              <a:rPr lang="en-US" altLang="ja-JP" dirty="0" err="1"/>
              <a:t>jasender</a:t>
            </a:r>
            <a:r>
              <a:rPr lang="en-US" altLang="ja-JP" dirty="0"/>
              <a:t>' -o '[2020/01/29 11:37:38] [INFO] [JAJOBNETRUN000001] In </a:t>
            </a:r>
            <a:r>
              <a:rPr lang="en-US" altLang="ja-JP" dirty="0" err="1"/>
              <a:t>ja_set_runerr</a:t>
            </a:r>
            <a:r>
              <a:rPr lang="en-US" altLang="ja-JP" dirty="0"/>
              <a:t>() job execution error. </a:t>
            </a:r>
            <a:r>
              <a:rPr lang="en-US" altLang="ja-JP" b="1" dirty="0" err="1">
                <a:solidFill>
                  <a:srgbClr val="FF0000"/>
                </a:solidFill>
              </a:rPr>
              <a:t>inner_job_id</a:t>
            </a:r>
            <a:r>
              <a:rPr lang="en-US" altLang="ja-JP" b="1" dirty="0">
                <a:solidFill>
                  <a:srgbClr val="FF0000"/>
                </a:solidFill>
              </a:rPr>
              <a:t>: 117364</a:t>
            </a:r>
            <a:r>
              <a:rPr lang="en-US" altLang="ja-JP" dirty="0"/>
              <a:t> status is RUNERR </a:t>
            </a:r>
            <a:r>
              <a:rPr lang="en-US" altLang="ja-JP" dirty="0" err="1"/>
              <a:t>jobnet_id</a:t>
            </a:r>
            <a:r>
              <a:rPr lang="en-US" altLang="ja-JP" dirty="0"/>
              <a:t>: JN0512000, </a:t>
            </a:r>
            <a:r>
              <a:rPr lang="en-US" altLang="ja-JP" dirty="0" err="1"/>
              <a:t>job_id</a:t>
            </a:r>
            <a:r>
              <a:rPr lang="en-US" altLang="ja-JP" dirty="0"/>
              <a:t>: JN0512000/CAL-1, </a:t>
            </a:r>
            <a:r>
              <a:rPr lang="en-US" altLang="ja-JP" dirty="0" err="1"/>
              <a:t>user_name</a:t>
            </a:r>
            <a:r>
              <a:rPr lang="en-US" altLang="ja-JP" dirty="0"/>
              <a:t>: Admin, </a:t>
            </a:r>
            <a:r>
              <a:rPr lang="en-US" altLang="ja-JP" dirty="0" err="1"/>
              <a:t>job_exit_cd</a:t>
            </a:r>
            <a:r>
              <a:rPr lang="en-US" altLang="ja-JP" dirty="0"/>
              <a:t>: , </a:t>
            </a:r>
            <a:r>
              <a:rPr lang="en-US" altLang="ja-JP" dirty="0" err="1"/>
              <a:t>icon_status</a:t>
            </a:r>
            <a:r>
              <a:rPr lang="en-US" altLang="ja-JP" dirty="0"/>
              <a:t>:  (USER NAME=Admin HOST=</a:t>
            </a:r>
            <a:r>
              <a:rPr lang="en-US" altLang="ja-JP" dirty="0" err="1"/>
              <a:t>JAZServer</a:t>
            </a:r>
            <a:r>
              <a:rPr lang="en-US" altLang="ja-JP" dirty="0"/>
              <a:t>  JOBNET=JN0512000 JOB=JN0512000/CAL-1 </a:t>
            </a:r>
            <a:r>
              <a:rPr lang="en-US" altLang="ja-JP" b="1" dirty="0">
                <a:solidFill>
                  <a:srgbClr val="FF0000"/>
                </a:solidFill>
              </a:rPr>
              <a:t>INNER_JOBNET_MAIN_ID=1500000000000000773</a:t>
            </a:r>
            <a:r>
              <a:rPr lang="en-US" altLang="ja-JP" dirty="0"/>
              <a:t>)']</a:t>
            </a:r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8528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22F7E0-DEEF-4321-8011-2AAFB5D6F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実装課題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3D6DF0-75F9-4A5F-822B-158FDF88160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kumimoji="1" lang="ja-JP" altLang="en-US" dirty="0"/>
              <a:t>計算アイコンで原因不明のエラー発生</a:t>
            </a:r>
          </a:p>
          <a:p>
            <a:pPr lvl="1"/>
            <a:endParaRPr lang="ja-JP" altLang="en-US" dirty="0"/>
          </a:p>
          <a:p>
            <a:pPr lvl="1"/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32F0E81-9497-4FF7-B570-70DA0BB05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65" y="1681163"/>
            <a:ext cx="8439150" cy="477202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2288EAAA-76FD-4451-9CA5-A145C9D1AF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8372" y="1157288"/>
            <a:ext cx="5372100" cy="5295900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9FA0668-2193-48D8-9BDE-3C7871DF2009}"/>
              </a:ext>
            </a:extLst>
          </p:cNvPr>
          <p:cNvSpPr/>
          <p:nvPr/>
        </p:nvSpPr>
        <p:spPr bwMode="auto">
          <a:xfrm>
            <a:off x="1989568" y="4411228"/>
            <a:ext cx="900000" cy="432000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5BCD526-029B-4D43-9F50-F5D5E10B3EAD}"/>
              </a:ext>
            </a:extLst>
          </p:cNvPr>
          <p:cNvSpPr/>
          <p:nvPr/>
        </p:nvSpPr>
        <p:spPr bwMode="auto">
          <a:xfrm>
            <a:off x="4483240" y="4603817"/>
            <a:ext cx="4464000" cy="180000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9C1FAC7C-ECD1-40CE-B6D0-04A0142E3644}"/>
              </a:ext>
            </a:extLst>
          </p:cNvPr>
          <p:cNvCxnSpPr>
            <a:stCxn id="6" idx="3"/>
            <a:endCxn id="7" idx="1"/>
          </p:cNvCxnSpPr>
          <p:nvPr/>
        </p:nvCxnSpPr>
        <p:spPr bwMode="auto">
          <a:xfrm>
            <a:off x="2889568" y="4627228"/>
            <a:ext cx="1593672" cy="66589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109945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EF7F4F-84F6-4664-9C1E-71C2638E7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実装課題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ED4753-5B68-4B89-8B34-67FB0EEE97D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sz="900" b="1" dirty="0">
                <a:solidFill>
                  <a:srgbClr val="FF0000"/>
                </a:solidFill>
              </a:rPr>
              <a:t>同時刻に実行するジョブネットとジョブコントロール変数が重複しているのが原因と考えられないか</a:t>
            </a:r>
            <a:endParaRPr lang="en-US" altLang="ja-JP" sz="900" b="1" dirty="0">
              <a:solidFill>
                <a:srgbClr val="FF0000"/>
              </a:solidFill>
            </a:endParaRPr>
          </a:p>
          <a:p>
            <a:r>
              <a:rPr lang="en-US" altLang="ja-JP" sz="900" b="1" dirty="0">
                <a:solidFill>
                  <a:srgbClr val="FF0000"/>
                </a:solidFill>
              </a:rPr>
              <a:t>JN1318000/JB1318100</a:t>
            </a:r>
            <a:endParaRPr lang="ja-JP" altLang="en-US" sz="900" b="1" dirty="0">
              <a:solidFill>
                <a:srgbClr val="FF0000"/>
              </a:solidFill>
            </a:endParaRPr>
          </a:p>
          <a:p>
            <a:pPr lvl="1"/>
            <a:r>
              <a:rPr lang="en-US" altLang="ja-JP" sz="800" dirty="0"/>
              <a:t> 9222:20200129:182001.588 [ERROR] [JARUNICONJOB200012] Cannot send </a:t>
            </a:r>
            <a:r>
              <a:rPr lang="en-US" altLang="ja-JP" sz="800" dirty="0" err="1"/>
              <a:t>data:inner_jobid</a:t>
            </a:r>
            <a:r>
              <a:rPr lang="en-US" altLang="ja-JP" sz="800" dirty="0"/>
              <a:t> [126203], message [hostname 'IRPPWBSVA01' does not match Hostname]</a:t>
            </a:r>
          </a:p>
          <a:p>
            <a:pPr lvl="1"/>
            <a:r>
              <a:rPr lang="en-US" altLang="ja-JP" sz="800" dirty="0"/>
              <a:t>9222:20200129:182001.819 [INFO] [JAJOBNETRUN000001] In </a:t>
            </a:r>
            <a:r>
              <a:rPr lang="en-US" altLang="ja-JP" sz="800" dirty="0" err="1"/>
              <a:t>ja_set_runerr</a:t>
            </a:r>
            <a:r>
              <a:rPr lang="en-US" altLang="ja-JP" sz="800" dirty="0"/>
              <a:t>() job execution error. </a:t>
            </a:r>
            <a:r>
              <a:rPr lang="en-US" altLang="ja-JP" sz="800" dirty="0" err="1"/>
              <a:t>inner_job_id</a:t>
            </a:r>
            <a:r>
              <a:rPr lang="en-US" altLang="ja-JP" sz="800" dirty="0"/>
              <a:t>: 126203 status is RUNERR </a:t>
            </a:r>
            <a:r>
              <a:rPr lang="en-US" altLang="ja-JP" sz="800" dirty="0" err="1"/>
              <a:t>jobnet_id</a:t>
            </a:r>
            <a:r>
              <a:rPr lang="en-US" altLang="ja-JP" sz="800" dirty="0"/>
              <a:t>: JN1318000, </a:t>
            </a:r>
            <a:r>
              <a:rPr lang="en-US" altLang="ja-JP" sz="800" dirty="0" err="1"/>
              <a:t>job_id</a:t>
            </a:r>
            <a:r>
              <a:rPr lang="en-US" altLang="ja-JP" sz="800" dirty="0"/>
              <a:t>: JN1318000/JB1318100, </a:t>
            </a:r>
            <a:r>
              <a:rPr lang="en-US" altLang="ja-JP" sz="800" dirty="0" err="1"/>
              <a:t>user_name</a:t>
            </a:r>
            <a:r>
              <a:rPr lang="en-US" altLang="ja-JP" sz="800" dirty="0"/>
              <a:t>: Admin, </a:t>
            </a:r>
            <a:r>
              <a:rPr lang="en-US" altLang="ja-JP" sz="800" dirty="0" err="1"/>
              <a:t>job_exit_cd</a:t>
            </a:r>
            <a:r>
              <a:rPr lang="en-US" altLang="ja-JP" sz="800" dirty="0"/>
              <a:t>: 0, </a:t>
            </a:r>
            <a:r>
              <a:rPr lang="en-US" altLang="ja-JP" sz="800" dirty="0" err="1"/>
              <a:t>icon_status</a:t>
            </a:r>
            <a:r>
              <a:rPr lang="en-US" altLang="ja-JP" sz="800" dirty="0"/>
              <a:t>: 2</a:t>
            </a:r>
          </a:p>
          <a:p>
            <a:pPr lvl="1"/>
            <a:r>
              <a:rPr lang="en-US" altLang="ja-JP" sz="800" dirty="0"/>
              <a:t>info from server: "processed: 0; failed: 1; total: 1; seconds spent: 0.000138"</a:t>
            </a:r>
          </a:p>
          <a:p>
            <a:pPr lvl="1"/>
            <a:r>
              <a:rPr lang="en-US" altLang="ja-JP" sz="800" dirty="0"/>
              <a:t>sent: 1; skipped: 0; total: 1</a:t>
            </a:r>
          </a:p>
          <a:p>
            <a:r>
              <a:rPr lang="en-US" altLang="ja-JP" sz="900" b="1" dirty="0">
                <a:solidFill>
                  <a:srgbClr val="FF0000"/>
                </a:solidFill>
              </a:rPr>
              <a:t>JN1318000/CAL-1</a:t>
            </a:r>
            <a:endParaRPr lang="ja-JP" altLang="en-US" sz="900" b="1" dirty="0">
              <a:solidFill>
                <a:srgbClr val="FF0000"/>
              </a:solidFill>
            </a:endParaRPr>
          </a:p>
          <a:p>
            <a:pPr lvl="1"/>
            <a:r>
              <a:rPr lang="en-US" altLang="ja-JP" sz="800" dirty="0"/>
              <a:t>expr: syntax error</a:t>
            </a:r>
          </a:p>
          <a:p>
            <a:pPr lvl="1"/>
            <a:r>
              <a:rPr lang="en-US" altLang="ja-JP" sz="800" dirty="0"/>
              <a:t>  9281:20200129:182002.004 [ERROR] [JARUNICONCALC200004] In </a:t>
            </a:r>
            <a:r>
              <a:rPr lang="en-US" altLang="ja-JP" sz="800" dirty="0" err="1"/>
              <a:t>jarun_icon_calc</a:t>
            </a:r>
            <a:r>
              <a:rPr lang="en-US" altLang="ja-JP" sz="800" dirty="0"/>
              <a:t>() </a:t>
            </a:r>
            <a:r>
              <a:rPr lang="en-US" altLang="ja-JP" sz="800" b="1" dirty="0">
                <a:solidFill>
                  <a:srgbClr val="FF0000"/>
                </a:solidFill>
              </a:rPr>
              <a:t>can not get value. command: expr $ICON_STATUS \+ $JOB_EXIT_CD</a:t>
            </a:r>
          </a:p>
          <a:p>
            <a:pPr lvl="1"/>
            <a:r>
              <a:rPr lang="en-US" altLang="ja-JP" sz="800" dirty="0"/>
              <a:t>  4144:20200129:182002.015 [ERROR] [JARUNICONCALC200005] In </a:t>
            </a:r>
            <a:r>
              <a:rPr lang="en-US" altLang="ja-JP" sz="800" dirty="0" err="1"/>
              <a:t>jarun_icon_calc</a:t>
            </a:r>
            <a:r>
              <a:rPr lang="en-US" altLang="ja-JP" sz="800" dirty="0"/>
              <a:t>() </a:t>
            </a:r>
            <a:r>
              <a:rPr lang="en-US" altLang="ja-JP" sz="800" b="1" dirty="0" err="1">
                <a:solidFill>
                  <a:srgbClr val="FF0000"/>
                </a:solidFill>
              </a:rPr>
              <a:t>exit_code</a:t>
            </a:r>
            <a:r>
              <a:rPr lang="en-US" altLang="ja-JP" sz="800" b="1" dirty="0">
                <a:solidFill>
                  <a:srgbClr val="FF0000"/>
                </a:solidFill>
              </a:rPr>
              <a:t>: 64512</a:t>
            </a:r>
          </a:p>
          <a:p>
            <a:pPr lvl="1"/>
            <a:r>
              <a:rPr lang="en-US" altLang="ja-JP" sz="800" dirty="0"/>
              <a:t>  4144:20200129:182002.021 [INFO] [JAJOBNETRUN000001] In </a:t>
            </a:r>
            <a:r>
              <a:rPr lang="en-US" altLang="ja-JP" sz="800" dirty="0" err="1"/>
              <a:t>ja_set_runerr</a:t>
            </a:r>
            <a:r>
              <a:rPr lang="en-US" altLang="ja-JP" sz="800" dirty="0"/>
              <a:t>() job execution error. </a:t>
            </a:r>
            <a:r>
              <a:rPr lang="en-US" altLang="ja-JP" sz="800" dirty="0" err="1"/>
              <a:t>inner_job_id</a:t>
            </a:r>
            <a:r>
              <a:rPr lang="en-US" altLang="ja-JP" sz="800" dirty="0"/>
              <a:t>: 126198 status is RUNERR </a:t>
            </a:r>
            <a:r>
              <a:rPr lang="en-US" altLang="ja-JP" sz="800" dirty="0" err="1"/>
              <a:t>jobnet_id</a:t>
            </a:r>
            <a:r>
              <a:rPr lang="en-US" altLang="ja-JP" sz="800" dirty="0"/>
              <a:t>: JN1318000, </a:t>
            </a:r>
            <a:r>
              <a:rPr lang="en-US" altLang="ja-JP" sz="800" dirty="0" err="1"/>
              <a:t>job_id</a:t>
            </a:r>
            <a:r>
              <a:rPr lang="en-US" altLang="ja-JP" sz="800" dirty="0"/>
              <a:t>: JN1318000/CAL-1, </a:t>
            </a:r>
            <a:r>
              <a:rPr lang="en-US" altLang="ja-JP" sz="800" dirty="0" err="1"/>
              <a:t>user_name</a:t>
            </a:r>
            <a:r>
              <a:rPr lang="en-US" altLang="ja-JP" sz="800" dirty="0"/>
              <a:t>: Admin, </a:t>
            </a:r>
            <a:r>
              <a:rPr lang="en-US" altLang="ja-JP" sz="800" dirty="0" err="1"/>
              <a:t>job_exit_cd</a:t>
            </a:r>
            <a:r>
              <a:rPr lang="en-US" altLang="ja-JP" sz="800" dirty="0"/>
              <a:t>: , </a:t>
            </a:r>
            <a:r>
              <a:rPr lang="en-US" altLang="ja-JP" sz="800" dirty="0" err="1"/>
              <a:t>icon_status</a:t>
            </a:r>
            <a:r>
              <a:rPr lang="en-US" altLang="ja-JP" sz="800" dirty="0"/>
              <a:t>:</a:t>
            </a:r>
          </a:p>
          <a:p>
            <a:pPr lvl="1"/>
            <a:r>
              <a:rPr lang="en-US" altLang="ja-JP" sz="800" dirty="0"/>
              <a:t>info from server: "processed: 0; failed: 1; total: 1; seconds spent: 0.000137"</a:t>
            </a:r>
          </a:p>
          <a:p>
            <a:pPr lvl="1"/>
            <a:r>
              <a:rPr lang="en-US" altLang="ja-JP" sz="800" dirty="0"/>
              <a:t>sent: 1; skipped: 0; total: 1</a:t>
            </a:r>
          </a:p>
          <a:p>
            <a:pPr lvl="1"/>
            <a:r>
              <a:rPr lang="en-US" altLang="ja-JP" sz="800" dirty="0"/>
              <a:t>  4153:20200129:182002.032 [ERROR] In </a:t>
            </a:r>
            <a:r>
              <a:rPr lang="en-US" altLang="ja-JP" sz="800" dirty="0" err="1"/>
              <a:t>message_send</a:t>
            </a:r>
            <a:r>
              <a:rPr lang="en-US" altLang="ja-JP" sz="800" dirty="0"/>
              <a:t>() failed to execute the command. command: (2) [/</a:t>
            </a:r>
            <a:r>
              <a:rPr lang="en-US" altLang="ja-JP" sz="800" dirty="0" err="1"/>
              <a:t>usr</a:t>
            </a:r>
            <a:r>
              <a:rPr lang="en-US" altLang="ja-JP" sz="800" dirty="0"/>
              <a:t>/bin/</a:t>
            </a:r>
            <a:r>
              <a:rPr lang="en-US" altLang="ja-JP" sz="800" dirty="0" err="1"/>
              <a:t>zabbix_sender</a:t>
            </a:r>
            <a:r>
              <a:rPr lang="en-US" altLang="ja-JP" sz="800" dirty="0"/>
              <a:t> -z '192.168.100.28' -p '10051' -s 'Zabbix server' -k '</a:t>
            </a:r>
            <a:r>
              <a:rPr lang="en-US" altLang="ja-JP" sz="800" dirty="0" err="1"/>
              <a:t>jasender</a:t>
            </a:r>
            <a:r>
              <a:rPr lang="en-US" altLang="ja-JP" sz="800" dirty="0"/>
              <a:t>' -o '[2020/01/29 18:20:01] [ERROR] [JARUNICONJOB200012] Cannot send </a:t>
            </a:r>
            <a:r>
              <a:rPr lang="en-US" altLang="ja-JP" sz="800" dirty="0" err="1"/>
              <a:t>data:</a:t>
            </a:r>
            <a:r>
              <a:rPr lang="en-US" altLang="ja-JP" sz="800" b="1" dirty="0" err="1">
                <a:solidFill>
                  <a:srgbClr val="FF0000"/>
                </a:solidFill>
              </a:rPr>
              <a:t>inner_jobid</a:t>
            </a:r>
            <a:r>
              <a:rPr lang="en-US" altLang="ja-JP" sz="800" b="1" dirty="0">
                <a:solidFill>
                  <a:srgbClr val="FF0000"/>
                </a:solidFill>
              </a:rPr>
              <a:t> [126203]</a:t>
            </a:r>
            <a:r>
              <a:rPr lang="en-US" altLang="ja-JP" sz="800" dirty="0"/>
              <a:t>, message [hostname 'IRPPWBSVA01' does not match Hostname] (USER NAME=Admin HOST=IRPPWBSVA01 JOBNET=JN1318000 </a:t>
            </a:r>
            <a:r>
              <a:rPr lang="en-US" altLang="ja-JP" sz="800" b="1" dirty="0">
                <a:solidFill>
                  <a:srgbClr val="FF0000"/>
                </a:solidFill>
              </a:rPr>
              <a:t>JOB=JN1318000/JB1318100 INNER_JOBNET_MAIN_ID=4881</a:t>
            </a:r>
            <a:r>
              <a:rPr lang="en-US" altLang="ja-JP" sz="800" dirty="0"/>
              <a:t>)']</a:t>
            </a:r>
          </a:p>
          <a:p>
            <a:pPr lvl="1"/>
            <a:r>
              <a:rPr lang="en-US" altLang="ja-JP" sz="800" dirty="0"/>
              <a:t>info from server: "processed: 0; failed: 1; total: 1; seconds spent: 0.000135"</a:t>
            </a:r>
          </a:p>
          <a:p>
            <a:pPr lvl="1"/>
            <a:r>
              <a:rPr lang="en-US" altLang="ja-JP" sz="800" dirty="0"/>
              <a:t>sent: 1; skipped: 0; total: 1</a:t>
            </a:r>
          </a:p>
          <a:p>
            <a:pPr lvl="1"/>
            <a:r>
              <a:rPr lang="en-US" altLang="ja-JP" sz="800" dirty="0"/>
              <a:t>4153:20200129:182002.339 [ERROR] In </a:t>
            </a:r>
            <a:r>
              <a:rPr lang="en-US" altLang="ja-JP" sz="800" dirty="0" err="1"/>
              <a:t>message_send</a:t>
            </a:r>
            <a:r>
              <a:rPr lang="en-US" altLang="ja-JP" sz="800" dirty="0"/>
              <a:t>() failed to execute the command. command: (2) [/</a:t>
            </a:r>
            <a:r>
              <a:rPr lang="en-US" altLang="ja-JP" sz="800" dirty="0" err="1"/>
              <a:t>usr</a:t>
            </a:r>
            <a:r>
              <a:rPr lang="en-US" altLang="ja-JP" sz="800" dirty="0"/>
              <a:t>/bin/</a:t>
            </a:r>
            <a:r>
              <a:rPr lang="en-US" altLang="ja-JP" sz="800" dirty="0" err="1"/>
              <a:t>zabbix_sender</a:t>
            </a:r>
            <a:r>
              <a:rPr lang="en-US" altLang="ja-JP" sz="800" dirty="0"/>
              <a:t> -z '192.168.100.28' -p '10051' -s 'Zabbix server' -k '</a:t>
            </a:r>
            <a:r>
              <a:rPr lang="en-US" altLang="ja-JP" sz="800" dirty="0" err="1"/>
              <a:t>jasender</a:t>
            </a:r>
            <a:r>
              <a:rPr lang="en-US" altLang="ja-JP" sz="800" dirty="0"/>
              <a:t>' -o '[2020/01/29 18:20:01] [INFO] [JAJOBNETRUN000001] In </a:t>
            </a:r>
            <a:r>
              <a:rPr lang="en-US" altLang="ja-JP" sz="800" dirty="0" err="1"/>
              <a:t>ja_set_runerr</a:t>
            </a:r>
            <a:r>
              <a:rPr lang="en-US" altLang="ja-JP" sz="800" dirty="0"/>
              <a:t>() job execution error. </a:t>
            </a:r>
            <a:r>
              <a:rPr lang="en-US" altLang="ja-JP" sz="800" b="1" dirty="0" err="1">
                <a:solidFill>
                  <a:srgbClr val="FF0000"/>
                </a:solidFill>
              </a:rPr>
              <a:t>inner_job_id</a:t>
            </a:r>
            <a:r>
              <a:rPr lang="en-US" altLang="ja-JP" sz="800" b="1" dirty="0">
                <a:solidFill>
                  <a:srgbClr val="FF0000"/>
                </a:solidFill>
              </a:rPr>
              <a:t>: 126203</a:t>
            </a:r>
            <a:r>
              <a:rPr lang="en-US" altLang="ja-JP" sz="800" dirty="0"/>
              <a:t> status is RUNERR </a:t>
            </a:r>
            <a:r>
              <a:rPr lang="en-US" altLang="ja-JP" sz="800" dirty="0" err="1"/>
              <a:t>jobnet_id</a:t>
            </a:r>
            <a:r>
              <a:rPr lang="en-US" altLang="ja-JP" sz="800" dirty="0"/>
              <a:t>: JN1318000, </a:t>
            </a:r>
            <a:r>
              <a:rPr lang="en-US" altLang="ja-JP" sz="800" dirty="0" err="1"/>
              <a:t>job_id</a:t>
            </a:r>
            <a:r>
              <a:rPr lang="en-US" altLang="ja-JP" sz="800" dirty="0"/>
              <a:t>: JN1318000/JB1318100, </a:t>
            </a:r>
            <a:r>
              <a:rPr lang="en-US" altLang="ja-JP" sz="800" dirty="0" err="1"/>
              <a:t>user_name</a:t>
            </a:r>
            <a:r>
              <a:rPr lang="en-US" altLang="ja-JP" sz="800" dirty="0"/>
              <a:t>: Admin, </a:t>
            </a:r>
            <a:r>
              <a:rPr lang="en-US" altLang="ja-JP" sz="800" dirty="0" err="1"/>
              <a:t>job_exit_cd</a:t>
            </a:r>
            <a:r>
              <a:rPr lang="en-US" altLang="ja-JP" sz="800" dirty="0"/>
              <a:t>: 0, </a:t>
            </a:r>
            <a:r>
              <a:rPr lang="en-US" altLang="ja-JP" sz="800" dirty="0" err="1"/>
              <a:t>icon_status</a:t>
            </a:r>
            <a:r>
              <a:rPr lang="en-US" altLang="ja-JP" sz="800" dirty="0"/>
              <a:t>: 2 (USER NAME=Admin HOST=IRPPWBSVA01 JOBNET=JN1318000 </a:t>
            </a:r>
            <a:r>
              <a:rPr lang="en-US" altLang="ja-JP" sz="800" b="1" dirty="0">
                <a:solidFill>
                  <a:srgbClr val="FF0000"/>
                </a:solidFill>
              </a:rPr>
              <a:t>JOB=JN1318000/JB1318100 INNER_JOBNET_MAIN_ID=4881</a:t>
            </a:r>
            <a:r>
              <a:rPr lang="en-US" altLang="ja-JP" sz="800" dirty="0"/>
              <a:t>)']</a:t>
            </a:r>
          </a:p>
          <a:p>
            <a:pPr lvl="1"/>
            <a:r>
              <a:rPr lang="en-US" altLang="ja-JP" sz="800" dirty="0"/>
              <a:t>info from server: "processed: 0; failed: 1; total: 1; seconds spent: 0.000147"</a:t>
            </a:r>
          </a:p>
          <a:p>
            <a:pPr lvl="1"/>
            <a:r>
              <a:rPr lang="en-US" altLang="ja-JP" sz="800" dirty="0"/>
              <a:t>sent: 1; skipped: 0; total: 1</a:t>
            </a:r>
          </a:p>
          <a:p>
            <a:pPr lvl="1"/>
            <a:r>
              <a:rPr lang="en-US" altLang="ja-JP" sz="800" dirty="0"/>
              <a:t>4153:20200129:182003.486 [ERROR] In </a:t>
            </a:r>
            <a:r>
              <a:rPr lang="en-US" altLang="ja-JP" sz="800" dirty="0" err="1"/>
              <a:t>message_send</a:t>
            </a:r>
            <a:r>
              <a:rPr lang="en-US" altLang="ja-JP" sz="800" dirty="0"/>
              <a:t>() failed to execute the command. command: (2) [/</a:t>
            </a:r>
            <a:r>
              <a:rPr lang="en-US" altLang="ja-JP" sz="800" dirty="0" err="1"/>
              <a:t>usr</a:t>
            </a:r>
            <a:r>
              <a:rPr lang="en-US" altLang="ja-JP" sz="800" dirty="0"/>
              <a:t>/bin/</a:t>
            </a:r>
            <a:r>
              <a:rPr lang="en-US" altLang="ja-JP" sz="800" dirty="0" err="1"/>
              <a:t>zabbix_sender</a:t>
            </a:r>
            <a:r>
              <a:rPr lang="en-US" altLang="ja-JP" sz="800" dirty="0"/>
              <a:t> -z '192.168.100.28' -p '10051' -s 'Zabbix server' -k '</a:t>
            </a:r>
            <a:r>
              <a:rPr lang="en-US" altLang="ja-JP" sz="800" dirty="0" err="1"/>
              <a:t>jasender</a:t>
            </a:r>
            <a:r>
              <a:rPr lang="en-US" altLang="ja-JP" sz="800" dirty="0"/>
              <a:t>' -o '[2020/01/29 18:20:02] [ERROR] [JARUNICONCALC200004] In </a:t>
            </a:r>
            <a:r>
              <a:rPr lang="en-US" altLang="ja-JP" sz="800" dirty="0" err="1"/>
              <a:t>jarun_icon_calc</a:t>
            </a:r>
            <a:r>
              <a:rPr lang="en-US" altLang="ja-JP" sz="800" dirty="0"/>
              <a:t>() </a:t>
            </a:r>
            <a:r>
              <a:rPr lang="en-US" altLang="ja-JP" sz="800" b="1" dirty="0">
                <a:solidFill>
                  <a:srgbClr val="FF0000"/>
                </a:solidFill>
              </a:rPr>
              <a:t>can not get value. command: expr $ICON_STATUS \+ $JOB_EXIT_CD</a:t>
            </a:r>
            <a:r>
              <a:rPr lang="en-US" altLang="ja-JP" sz="800" dirty="0"/>
              <a:t> (USER NAME=Admin HOST=</a:t>
            </a:r>
            <a:r>
              <a:rPr lang="en-US" altLang="ja-JP" sz="800" dirty="0" err="1"/>
              <a:t>JAZServer</a:t>
            </a:r>
            <a:r>
              <a:rPr lang="en-US" altLang="ja-JP" sz="800" dirty="0"/>
              <a:t>  JOBNET=JN1318000 </a:t>
            </a:r>
            <a:r>
              <a:rPr lang="en-US" altLang="ja-JP" sz="800" b="1" dirty="0">
                <a:solidFill>
                  <a:srgbClr val="FF0000"/>
                </a:solidFill>
              </a:rPr>
              <a:t>JOB=JN1318000/CAL-1 INNER_JOBNET_MAIN_ID=4881</a:t>
            </a:r>
            <a:r>
              <a:rPr lang="en-US" altLang="ja-JP" sz="800" dirty="0"/>
              <a:t>)']</a:t>
            </a:r>
          </a:p>
          <a:p>
            <a:pPr lvl="1"/>
            <a:r>
              <a:rPr lang="en-US" altLang="ja-JP" sz="800" dirty="0"/>
              <a:t>info from server: "processed: 0; failed: 1; total: 1; seconds spent: 0.000083"</a:t>
            </a:r>
          </a:p>
          <a:p>
            <a:pPr lvl="1"/>
            <a:r>
              <a:rPr lang="en-US" altLang="ja-JP" sz="800" dirty="0"/>
              <a:t>sent: 1; skipped: 0; total: 1</a:t>
            </a:r>
          </a:p>
          <a:p>
            <a:pPr lvl="1"/>
            <a:r>
              <a:rPr lang="en-US" altLang="ja-JP" sz="800" dirty="0"/>
              <a:t>  4153:20200129:182003.555 [ERROR] In </a:t>
            </a:r>
            <a:r>
              <a:rPr lang="en-US" altLang="ja-JP" sz="800" dirty="0" err="1"/>
              <a:t>message_send</a:t>
            </a:r>
            <a:r>
              <a:rPr lang="en-US" altLang="ja-JP" sz="800" dirty="0"/>
              <a:t>() failed to execute the command. command: (2) [/</a:t>
            </a:r>
            <a:r>
              <a:rPr lang="en-US" altLang="ja-JP" sz="800" dirty="0" err="1"/>
              <a:t>usr</a:t>
            </a:r>
            <a:r>
              <a:rPr lang="en-US" altLang="ja-JP" sz="800" dirty="0"/>
              <a:t>/bin/</a:t>
            </a:r>
            <a:r>
              <a:rPr lang="en-US" altLang="ja-JP" sz="800" dirty="0" err="1"/>
              <a:t>zabbix_sender</a:t>
            </a:r>
            <a:r>
              <a:rPr lang="en-US" altLang="ja-JP" sz="800" dirty="0"/>
              <a:t> -z '192.168.100.28' -p '10051' -s 'Zabbix server' -k '</a:t>
            </a:r>
            <a:r>
              <a:rPr lang="en-US" altLang="ja-JP" sz="800" dirty="0" err="1"/>
              <a:t>jasender</a:t>
            </a:r>
            <a:r>
              <a:rPr lang="en-US" altLang="ja-JP" sz="800" dirty="0"/>
              <a:t>' -o '[2020/01/29 18:20:02] [ERROR] [JARUNICONCALC200005] In </a:t>
            </a:r>
            <a:r>
              <a:rPr lang="en-US" altLang="ja-JP" sz="800" dirty="0" err="1"/>
              <a:t>jarun_icon_calc</a:t>
            </a:r>
            <a:r>
              <a:rPr lang="en-US" altLang="ja-JP" sz="800" dirty="0"/>
              <a:t>() </a:t>
            </a:r>
            <a:r>
              <a:rPr lang="en-US" altLang="ja-JP" sz="800" b="1" dirty="0" err="1">
                <a:solidFill>
                  <a:srgbClr val="FF0000"/>
                </a:solidFill>
              </a:rPr>
              <a:t>exit_code</a:t>
            </a:r>
            <a:r>
              <a:rPr lang="en-US" altLang="ja-JP" sz="800" b="1" dirty="0">
                <a:solidFill>
                  <a:srgbClr val="FF0000"/>
                </a:solidFill>
              </a:rPr>
              <a:t>: 64512</a:t>
            </a:r>
            <a:r>
              <a:rPr lang="en-US" altLang="ja-JP" sz="800" dirty="0"/>
              <a:t> (USER NAME=Admin HOST=</a:t>
            </a:r>
            <a:r>
              <a:rPr lang="en-US" altLang="ja-JP" sz="800" dirty="0" err="1"/>
              <a:t>JAZServer</a:t>
            </a:r>
            <a:r>
              <a:rPr lang="en-US" altLang="ja-JP" sz="800" dirty="0"/>
              <a:t>  JOBNET=JN1318000 </a:t>
            </a:r>
            <a:r>
              <a:rPr lang="en-US" altLang="ja-JP" sz="800" b="1" dirty="0">
                <a:solidFill>
                  <a:srgbClr val="FF0000"/>
                </a:solidFill>
              </a:rPr>
              <a:t>JOB=JN1318000/CAL-1 INNER_JOBNET_MAIN_ID=4881</a:t>
            </a:r>
            <a:r>
              <a:rPr lang="en-US" altLang="ja-JP" sz="800" dirty="0"/>
              <a:t>)']</a:t>
            </a:r>
          </a:p>
          <a:p>
            <a:pPr lvl="1"/>
            <a:r>
              <a:rPr lang="en-US" altLang="ja-JP" sz="800" dirty="0"/>
              <a:t>info from server: "processed: 0; failed: 1; total: 1; seconds spent: 0.000087"</a:t>
            </a:r>
          </a:p>
          <a:p>
            <a:pPr lvl="1"/>
            <a:r>
              <a:rPr lang="en-US" altLang="ja-JP" sz="800" dirty="0"/>
              <a:t>sent: 1; skipped: 0; total: 1</a:t>
            </a:r>
            <a:endParaRPr kumimoji="1"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6611697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072EC4-4BC2-4E33-8597-C4C546180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実装課題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6A6D386-4976-445A-A6EC-98805DC1954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ja-JP" altLang="en-US" dirty="0"/>
              <a:t>回避策を実装したが、並行処理で</a:t>
            </a:r>
            <a:r>
              <a:rPr lang="en-US" altLang="ja-JP" dirty="0"/>
              <a:t>64512</a:t>
            </a:r>
            <a:r>
              <a:rPr lang="ja-JP" altLang="en-US" dirty="0"/>
              <a:t>が発生</a:t>
            </a:r>
          </a:p>
          <a:p>
            <a:pPr lvl="1"/>
            <a:endParaRPr kumimoji="1" lang="ja-JP" altLang="en-US" dirty="0"/>
          </a:p>
          <a:p>
            <a:pPr lvl="1"/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B2B1C2D-603E-42D1-9BDE-79737E7BF6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65" y="2874169"/>
            <a:ext cx="6329363" cy="357901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A1D17B1-EA9C-4078-84A5-7AE715B75F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4984" y="2519894"/>
            <a:ext cx="2757488" cy="277177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87ED9CDD-A84D-42D5-A873-4CDD62E016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3844" y="4424363"/>
            <a:ext cx="2757488" cy="202882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61B52B4-6B96-4328-A9D0-5075FF950E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1547" y="1152525"/>
            <a:ext cx="2828925" cy="5300663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B3156ADE-0ADA-4003-B7EF-4307144690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21421" y="1812493"/>
            <a:ext cx="3177540" cy="340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736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6511D5-1784-4788-88A3-68D52FEFF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実装課題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96A77A-9956-49A4-81D2-436848A0043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Autofit/>
          </a:bodyPr>
          <a:lstStyle/>
          <a:p>
            <a:pPr lvl="1"/>
            <a:r>
              <a:rPr lang="en-US" altLang="ja-JP" sz="600" b="1" dirty="0">
                <a:solidFill>
                  <a:srgbClr val="FF0000"/>
                </a:solidFill>
              </a:rPr>
              <a:t>expr: syntax error</a:t>
            </a:r>
          </a:p>
          <a:p>
            <a:pPr lvl="1"/>
            <a:r>
              <a:rPr lang="en-US" altLang="ja-JP" sz="600" dirty="0"/>
              <a:t>  7073:20200129:205002.733 [ERROR] [JARUNICONCALC200004] In </a:t>
            </a:r>
            <a:r>
              <a:rPr lang="en-US" altLang="ja-JP" sz="600" dirty="0" err="1"/>
              <a:t>jarun_icon_calc</a:t>
            </a:r>
            <a:r>
              <a:rPr lang="en-US" altLang="ja-JP" sz="600" dirty="0"/>
              <a:t>() </a:t>
            </a:r>
            <a:r>
              <a:rPr lang="en-US" altLang="ja-JP" sz="600" b="1" dirty="0">
                <a:solidFill>
                  <a:srgbClr val="FF0000"/>
                </a:solidFill>
              </a:rPr>
              <a:t>can not get value. command: expr $ICON_STATUS \+ $JOB_EXIT_CD</a:t>
            </a:r>
          </a:p>
          <a:p>
            <a:pPr lvl="1"/>
            <a:r>
              <a:rPr lang="en-US" altLang="ja-JP" sz="600" dirty="0"/>
              <a:t>  4144:20200129:205002.782 [ERROR] [JARUNICONCALC200005] In </a:t>
            </a:r>
            <a:r>
              <a:rPr lang="en-US" altLang="ja-JP" sz="600" dirty="0" err="1"/>
              <a:t>jarun_icon_calc</a:t>
            </a:r>
            <a:r>
              <a:rPr lang="en-US" altLang="ja-JP" sz="600" dirty="0"/>
              <a:t>() </a:t>
            </a:r>
            <a:r>
              <a:rPr lang="en-US" altLang="ja-JP" sz="600" b="1" dirty="0" err="1">
                <a:solidFill>
                  <a:srgbClr val="FF0000"/>
                </a:solidFill>
              </a:rPr>
              <a:t>exit_code</a:t>
            </a:r>
            <a:r>
              <a:rPr lang="en-US" altLang="ja-JP" sz="600" b="1" dirty="0">
                <a:solidFill>
                  <a:srgbClr val="FF0000"/>
                </a:solidFill>
              </a:rPr>
              <a:t>: 64512</a:t>
            </a:r>
          </a:p>
          <a:p>
            <a:pPr lvl="1"/>
            <a:r>
              <a:rPr lang="en-US" altLang="ja-JP" sz="600" dirty="0"/>
              <a:t>  4144:20200129:205002.811 [INFO] [JAJOBNETRUN000001] In </a:t>
            </a:r>
            <a:r>
              <a:rPr lang="en-US" altLang="ja-JP" sz="600" dirty="0" err="1"/>
              <a:t>ja_set_runerr</a:t>
            </a:r>
            <a:r>
              <a:rPr lang="en-US" altLang="ja-JP" sz="600" dirty="0"/>
              <a:t>() job execution error. </a:t>
            </a:r>
            <a:r>
              <a:rPr lang="en-US" altLang="ja-JP" sz="600" dirty="0" err="1"/>
              <a:t>inner_job_id</a:t>
            </a:r>
            <a:r>
              <a:rPr lang="en-US" altLang="ja-JP" sz="600" dirty="0"/>
              <a:t>: 126688 status is RUNERR </a:t>
            </a:r>
            <a:r>
              <a:rPr lang="en-US" altLang="ja-JP" sz="600" dirty="0" err="1"/>
              <a:t>jobnet_id</a:t>
            </a:r>
            <a:r>
              <a:rPr lang="en-US" altLang="ja-JP" sz="600" dirty="0"/>
              <a:t>: JN1318000, </a:t>
            </a:r>
            <a:r>
              <a:rPr lang="en-US" altLang="ja-JP" sz="600" b="1" dirty="0" err="1">
                <a:solidFill>
                  <a:srgbClr val="FF0000"/>
                </a:solidFill>
              </a:rPr>
              <a:t>job_id</a:t>
            </a:r>
            <a:r>
              <a:rPr lang="en-US" altLang="ja-JP" sz="600" b="1" dirty="0">
                <a:solidFill>
                  <a:srgbClr val="FF0000"/>
                </a:solidFill>
              </a:rPr>
              <a:t>: JN1318000/CAL-1</a:t>
            </a:r>
            <a:r>
              <a:rPr lang="en-US" altLang="ja-JP" sz="600" dirty="0"/>
              <a:t>, </a:t>
            </a:r>
            <a:r>
              <a:rPr lang="en-US" altLang="ja-JP" sz="600" dirty="0" err="1"/>
              <a:t>user_name</a:t>
            </a:r>
            <a:r>
              <a:rPr lang="en-US" altLang="ja-JP" sz="600" dirty="0"/>
              <a:t>: Admin, </a:t>
            </a:r>
            <a:r>
              <a:rPr lang="en-US" altLang="ja-JP" sz="600" dirty="0" err="1"/>
              <a:t>job_exit_cd</a:t>
            </a:r>
            <a:r>
              <a:rPr lang="en-US" altLang="ja-JP" sz="600" dirty="0"/>
              <a:t>: , </a:t>
            </a:r>
            <a:r>
              <a:rPr lang="en-US" altLang="ja-JP" sz="600" dirty="0" err="1"/>
              <a:t>icon_status</a:t>
            </a:r>
            <a:r>
              <a:rPr lang="en-US" altLang="ja-JP" sz="600" dirty="0"/>
              <a:t>:</a:t>
            </a:r>
          </a:p>
          <a:p>
            <a:pPr lvl="1"/>
            <a:r>
              <a:rPr lang="en-US" altLang="ja-JP" sz="600" dirty="0"/>
              <a:t>info from server: "processed: 0; failed: 1; total: 1; seconds spent: 0.000120"</a:t>
            </a:r>
          </a:p>
          <a:p>
            <a:pPr lvl="1"/>
            <a:r>
              <a:rPr lang="en-US" altLang="ja-JP" sz="600" dirty="0"/>
              <a:t>sent: 1; skipped: 0; total: 1</a:t>
            </a:r>
          </a:p>
          <a:p>
            <a:pPr lvl="1"/>
            <a:r>
              <a:rPr lang="en-US" altLang="ja-JP" sz="600" dirty="0"/>
              <a:t>  4153:20200129:205003.001 [ERROR] In </a:t>
            </a:r>
            <a:r>
              <a:rPr lang="en-US" altLang="ja-JP" sz="600" dirty="0" err="1"/>
              <a:t>message_send</a:t>
            </a:r>
            <a:r>
              <a:rPr lang="en-US" altLang="ja-JP" sz="600" dirty="0"/>
              <a:t>() failed to execute the command. command: (2) [/</a:t>
            </a:r>
            <a:r>
              <a:rPr lang="en-US" altLang="ja-JP" sz="600" dirty="0" err="1"/>
              <a:t>usr</a:t>
            </a:r>
            <a:r>
              <a:rPr lang="en-US" altLang="ja-JP" sz="600" dirty="0"/>
              <a:t>/bin/</a:t>
            </a:r>
            <a:r>
              <a:rPr lang="en-US" altLang="ja-JP" sz="600" dirty="0" err="1"/>
              <a:t>zabbix_sender</a:t>
            </a:r>
            <a:r>
              <a:rPr lang="en-US" altLang="ja-JP" sz="600" dirty="0"/>
              <a:t> -z '192.168.100.28' -p '10051' -s 'Zabbix server' -k '</a:t>
            </a:r>
            <a:r>
              <a:rPr lang="en-US" altLang="ja-JP" sz="600" dirty="0" err="1"/>
              <a:t>jasender</a:t>
            </a:r>
            <a:r>
              <a:rPr lang="en-US" altLang="ja-JP" sz="600" dirty="0"/>
              <a:t>' -o '[2020/01/29 20:50:02] [ERROR] [JARUNICONJOB200012] Cannot send </a:t>
            </a:r>
            <a:r>
              <a:rPr lang="en-US" altLang="ja-JP" sz="600" dirty="0" err="1"/>
              <a:t>data:inner_jobid</a:t>
            </a:r>
            <a:r>
              <a:rPr lang="en-US" altLang="ja-JP" sz="600" dirty="0"/>
              <a:t> [126693], message </a:t>
            </a:r>
            <a:r>
              <a:rPr lang="en-US" altLang="ja-JP" sz="600" b="1" dirty="0">
                <a:solidFill>
                  <a:srgbClr val="FF0000"/>
                </a:solidFill>
              </a:rPr>
              <a:t>[hostname 'IRPPWBSVA01' does not match Hostname]</a:t>
            </a:r>
            <a:r>
              <a:rPr lang="en-US" altLang="ja-JP" sz="600" dirty="0"/>
              <a:t> (USER NAME=Admin HOST=IRPPWBSVA01 JOBNET=JN1318000 JOB=JN1318000/JB1318100 INNER_JOBNET_MAIN_ID=4945)']</a:t>
            </a:r>
          </a:p>
          <a:p>
            <a:pPr lvl="1"/>
            <a:r>
              <a:rPr lang="en-US" altLang="ja-JP" sz="600" dirty="0"/>
              <a:t>info from server: "processed: 0; failed: 1; total: 1; seconds spent: 0.000106"</a:t>
            </a:r>
          </a:p>
          <a:p>
            <a:pPr lvl="1"/>
            <a:r>
              <a:rPr lang="en-US" altLang="ja-JP" sz="600" dirty="0"/>
              <a:t>sent: 1; skipped: 0; total: 1</a:t>
            </a:r>
          </a:p>
          <a:p>
            <a:pPr lvl="1"/>
            <a:r>
              <a:rPr lang="en-US" altLang="ja-JP" sz="600" dirty="0"/>
              <a:t>7114:20200129:205003.174 [INFO] [JAJOBNETRUN000001] In </a:t>
            </a:r>
            <a:r>
              <a:rPr lang="en-US" altLang="ja-JP" sz="600" dirty="0" err="1"/>
              <a:t>ja_set_runerr</a:t>
            </a:r>
            <a:r>
              <a:rPr lang="en-US" altLang="ja-JP" sz="600" dirty="0"/>
              <a:t>() job execution error. </a:t>
            </a:r>
            <a:r>
              <a:rPr lang="en-US" altLang="ja-JP" sz="600" dirty="0" err="1"/>
              <a:t>inner_job_id</a:t>
            </a:r>
            <a:r>
              <a:rPr lang="en-US" altLang="ja-JP" sz="600" dirty="0"/>
              <a:t>: 126699 status is RUNERR </a:t>
            </a:r>
            <a:r>
              <a:rPr lang="en-US" altLang="ja-JP" sz="600" dirty="0" err="1"/>
              <a:t>jobnet_id</a:t>
            </a:r>
            <a:r>
              <a:rPr lang="en-US" altLang="ja-JP" sz="600" dirty="0"/>
              <a:t>: JN1318200, </a:t>
            </a:r>
            <a:r>
              <a:rPr lang="en-US" altLang="ja-JP" sz="600" dirty="0" err="1"/>
              <a:t>job_id</a:t>
            </a:r>
            <a:r>
              <a:rPr lang="en-US" altLang="ja-JP" sz="600" dirty="0"/>
              <a:t>: JN1318200/JB1318400, </a:t>
            </a:r>
            <a:r>
              <a:rPr lang="en-US" altLang="ja-JP" sz="600" dirty="0" err="1"/>
              <a:t>user_name</a:t>
            </a:r>
            <a:r>
              <a:rPr lang="en-US" altLang="ja-JP" sz="600" dirty="0"/>
              <a:t>: Admin, </a:t>
            </a:r>
            <a:r>
              <a:rPr lang="en-US" altLang="ja-JP" sz="600" dirty="0" err="1"/>
              <a:t>job_exit_cd</a:t>
            </a:r>
            <a:r>
              <a:rPr lang="en-US" altLang="ja-JP" sz="600" dirty="0"/>
              <a:t>: , </a:t>
            </a:r>
            <a:r>
              <a:rPr lang="en-US" altLang="ja-JP" sz="600" dirty="0" err="1"/>
              <a:t>icon_status</a:t>
            </a:r>
            <a:r>
              <a:rPr lang="en-US" altLang="ja-JP" sz="600" dirty="0"/>
              <a:t>: 2</a:t>
            </a:r>
          </a:p>
          <a:p>
            <a:pPr lvl="1"/>
            <a:r>
              <a:rPr lang="en-US" altLang="ja-JP" sz="600" dirty="0"/>
              <a:t>info from server: "processed: 0; failed: 1; total: 1; seconds spent: 0.000098"</a:t>
            </a:r>
          </a:p>
          <a:p>
            <a:pPr lvl="1"/>
            <a:r>
              <a:rPr lang="en-US" altLang="ja-JP" sz="600" dirty="0"/>
              <a:t>sent: 1; skipped: 0; total: 1</a:t>
            </a:r>
          </a:p>
          <a:p>
            <a:pPr lvl="1"/>
            <a:r>
              <a:rPr lang="en-US" altLang="ja-JP" sz="600" dirty="0"/>
              <a:t>  4153:20200129:205003.432 [ERROR] In </a:t>
            </a:r>
            <a:r>
              <a:rPr lang="en-US" altLang="ja-JP" sz="600" dirty="0" err="1"/>
              <a:t>message_send</a:t>
            </a:r>
            <a:r>
              <a:rPr lang="en-US" altLang="ja-JP" sz="600" dirty="0"/>
              <a:t>() failed to execute the command. command: (2) [/</a:t>
            </a:r>
            <a:r>
              <a:rPr lang="en-US" altLang="ja-JP" sz="600" dirty="0" err="1"/>
              <a:t>usr</a:t>
            </a:r>
            <a:r>
              <a:rPr lang="en-US" altLang="ja-JP" sz="600" dirty="0"/>
              <a:t>/bin/</a:t>
            </a:r>
            <a:r>
              <a:rPr lang="en-US" altLang="ja-JP" sz="600" dirty="0" err="1"/>
              <a:t>zabbix_sender</a:t>
            </a:r>
            <a:r>
              <a:rPr lang="en-US" altLang="ja-JP" sz="600" dirty="0"/>
              <a:t> -z '192.168.100.28' -p '10051' -s 'Zabbix server' -k '</a:t>
            </a:r>
            <a:r>
              <a:rPr lang="en-US" altLang="ja-JP" sz="600" dirty="0" err="1"/>
              <a:t>jasender</a:t>
            </a:r>
            <a:r>
              <a:rPr lang="en-US" altLang="ja-JP" sz="600" dirty="0"/>
              <a:t>' -o '[2020/01/29 20:50:02] [INFO] [JAJOBNETRUN000001] In </a:t>
            </a:r>
            <a:r>
              <a:rPr lang="en-US" altLang="ja-JP" sz="600" dirty="0" err="1"/>
              <a:t>ja_set_runerr</a:t>
            </a:r>
            <a:r>
              <a:rPr lang="en-US" altLang="ja-JP" sz="600" dirty="0"/>
              <a:t>() job execution error. </a:t>
            </a:r>
            <a:r>
              <a:rPr lang="en-US" altLang="ja-JP" sz="600" dirty="0" err="1"/>
              <a:t>inner_job_id</a:t>
            </a:r>
            <a:r>
              <a:rPr lang="en-US" altLang="ja-JP" sz="600" dirty="0"/>
              <a:t>: 126693 status is RUNERR </a:t>
            </a:r>
            <a:r>
              <a:rPr lang="en-US" altLang="ja-JP" sz="600" dirty="0" err="1"/>
              <a:t>jobnet_id</a:t>
            </a:r>
            <a:r>
              <a:rPr lang="en-US" altLang="ja-JP" sz="600" dirty="0"/>
              <a:t>: JN1318000, </a:t>
            </a:r>
            <a:r>
              <a:rPr lang="en-US" altLang="ja-JP" sz="600" dirty="0" err="1"/>
              <a:t>job_id</a:t>
            </a:r>
            <a:r>
              <a:rPr lang="en-US" altLang="ja-JP" sz="600" dirty="0"/>
              <a:t>: JN1318000/JB1318100, </a:t>
            </a:r>
            <a:r>
              <a:rPr lang="en-US" altLang="ja-JP" sz="600" dirty="0" err="1"/>
              <a:t>user_name</a:t>
            </a:r>
            <a:r>
              <a:rPr lang="en-US" altLang="ja-JP" sz="600" dirty="0"/>
              <a:t>: Admin, </a:t>
            </a:r>
            <a:r>
              <a:rPr lang="en-US" altLang="ja-JP" sz="600" dirty="0" err="1"/>
              <a:t>job_exit_cd</a:t>
            </a:r>
            <a:r>
              <a:rPr lang="en-US" altLang="ja-JP" sz="600" dirty="0"/>
              <a:t>: 0, </a:t>
            </a:r>
            <a:r>
              <a:rPr lang="en-US" altLang="ja-JP" sz="600" dirty="0" err="1"/>
              <a:t>icon_status</a:t>
            </a:r>
            <a:r>
              <a:rPr lang="en-US" altLang="ja-JP" sz="600" dirty="0"/>
              <a:t>: 2 (USER NAME=Admin HOST=IRPPWBSVA01 JOBNET=JN1318000 JOB=JN1318000/JB1318100 INNER_JOBNET_MAIN_ID=4945)']</a:t>
            </a:r>
          </a:p>
          <a:p>
            <a:pPr lvl="1"/>
            <a:r>
              <a:rPr lang="en-US" altLang="ja-JP" sz="600" dirty="0"/>
              <a:t>info from server: "processed: 0; failed: 1; total: 1; seconds spent: 0.000096"</a:t>
            </a:r>
          </a:p>
          <a:p>
            <a:pPr lvl="1"/>
            <a:r>
              <a:rPr lang="en-US" altLang="ja-JP" sz="600" dirty="0"/>
              <a:t>sent: 1; skipped: 0; total: 1</a:t>
            </a:r>
          </a:p>
          <a:p>
            <a:pPr lvl="1"/>
            <a:r>
              <a:rPr lang="en-US" altLang="ja-JP" sz="600" dirty="0"/>
              <a:t>  4153:20200129:205003.609 [ERROR] In </a:t>
            </a:r>
            <a:r>
              <a:rPr lang="en-US" altLang="ja-JP" sz="600" dirty="0" err="1"/>
              <a:t>message_send</a:t>
            </a:r>
            <a:r>
              <a:rPr lang="en-US" altLang="ja-JP" sz="600" dirty="0"/>
              <a:t>() failed to execute the command. command: (2) [/</a:t>
            </a:r>
            <a:r>
              <a:rPr lang="en-US" altLang="ja-JP" sz="600" dirty="0" err="1"/>
              <a:t>usr</a:t>
            </a:r>
            <a:r>
              <a:rPr lang="en-US" altLang="ja-JP" sz="600" dirty="0"/>
              <a:t>/bin/</a:t>
            </a:r>
            <a:r>
              <a:rPr lang="en-US" altLang="ja-JP" sz="600" dirty="0" err="1"/>
              <a:t>zabbix_sender</a:t>
            </a:r>
            <a:r>
              <a:rPr lang="en-US" altLang="ja-JP" sz="600" dirty="0"/>
              <a:t> -z '192.168.100.28' -p '10051' -s 'Zabbix server' -k '</a:t>
            </a:r>
            <a:r>
              <a:rPr lang="en-US" altLang="ja-JP" sz="600" dirty="0" err="1"/>
              <a:t>jasender</a:t>
            </a:r>
            <a:r>
              <a:rPr lang="en-US" altLang="ja-JP" sz="600" dirty="0"/>
              <a:t>' -o '[2020/01/29 20:50:02] [ERROR] [JARUNICONCALC200004] In </a:t>
            </a:r>
            <a:r>
              <a:rPr lang="en-US" altLang="ja-JP" sz="600" dirty="0" err="1"/>
              <a:t>jarun_icon_calc</a:t>
            </a:r>
            <a:r>
              <a:rPr lang="en-US" altLang="ja-JP" sz="600" dirty="0"/>
              <a:t>() </a:t>
            </a:r>
            <a:r>
              <a:rPr lang="en-US" altLang="ja-JP" sz="600" b="1" dirty="0">
                <a:solidFill>
                  <a:srgbClr val="FF0000"/>
                </a:solidFill>
              </a:rPr>
              <a:t>can not get value. command: expr $ICON_STATUS \+ $JOB_EXIT_CD</a:t>
            </a:r>
            <a:r>
              <a:rPr lang="en-US" altLang="ja-JP" sz="600" dirty="0"/>
              <a:t> (USER NAME=Admin HOST=</a:t>
            </a:r>
            <a:r>
              <a:rPr lang="en-US" altLang="ja-JP" sz="600" dirty="0" err="1"/>
              <a:t>JAZServer</a:t>
            </a:r>
            <a:r>
              <a:rPr lang="en-US" altLang="ja-JP" sz="600" dirty="0"/>
              <a:t>  JOBNET=JN1318000 JOB=JN1318000/CAL-1 INNER_JOBNET_MAIN_ID=4945)']</a:t>
            </a:r>
          </a:p>
          <a:p>
            <a:pPr lvl="1"/>
            <a:r>
              <a:rPr lang="en-US" altLang="ja-JP" sz="600" dirty="0"/>
              <a:t>info from server: "processed: 0; failed: 1; total: 1; seconds spent: 0.000096"</a:t>
            </a:r>
          </a:p>
          <a:p>
            <a:pPr lvl="1"/>
            <a:r>
              <a:rPr lang="en-US" altLang="ja-JP" sz="600" dirty="0"/>
              <a:t>sent: 1; skipped: 0; total: 1</a:t>
            </a:r>
          </a:p>
          <a:p>
            <a:pPr lvl="1"/>
            <a:r>
              <a:rPr lang="en-US" altLang="ja-JP" sz="600" dirty="0"/>
              <a:t>  4153:20200129:205003.667 [ERROR] In </a:t>
            </a:r>
            <a:r>
              <a:rPr lang="en-US" altLang="ja-JP" sz="600" dirty="0" err="1"/>
              <a:t>message_send</a:t>
            </a:r>
            <a:r>
              <a:rPr lang="en-US" altLang="ja-JP" sz="600" dirty="0"/>
              <a:t>() failed to execute the command. command: (2) [/</a:t>
            </a:r>
            <a:r>
              <a:rPr lang="en-US" altLang="ja-JP" sz="600" dirty="0" err="1"/>
              <a:t>usr</a:t>
            </a:r>
            <a:r>
              <a:rPr lang="en-US" altLang="ja-JP" sz="600" dirty="0"/>
              <a:t>/bin/</a:t>
            </a:r>
            <a:r>
              <a:rPr lang="en-US" altLang="ja-JP" sz="600" dirty="0" err="1"/>
              <a:t>zabbix_sender</a:t>
            </a:r>
            <a:r>
              <a:rPr lang="en-US" altLang="ja-JP" sz="600" dirty="0"/>
              <a:t> -z '192.168.100.28' -p '10051' -s 'Zabbix server' -k '</a:t>
            </a:r>
            <a:r>
              <a:rPr lang="en-US" altLang="ja-JP" sz="600" dirty="0" err="1"/>
              <a:t>jasender</a:t>
            </a:r>
            <a:r>
              <a:rPr lang="en-US" altLang="ja-JP" sz="600" dirty="0"/>
              <a:t>' -o '[2020/01/29 20:50:02] [ERROR] [JARUNICONCALC200005] In </a:t>
            </a:r>
            <a:r>
              <a:rPr lang="en-US" altLang="ja-JP" sz="600" dirty="0" err="1"/>
              <a:t>jarun_icon_calc</a:t>
            </a:r>
            <a:r>
              <a:rPr lang="en-US" altLang="ja-JP" sz="600" dirty="0"/>
              <a:t>() </a:t>
            </a:r>
            <a:r>
              <a:rPr lang="en-US" altLang="ja-JP" sz="600" b="1" dirty="0" err="1">
                <a:solidFill>
                  <a:srgbClr val="FF0000"/>
                </a:solidFill>
              </a:rPr>
              <a:t>exit_code</a:t>
            </a:r>
            <a:r>
              <a:rPr lang="en-US" altLang="ja-JP" sz="600" b="1" dirty="0">
                <a:solidFill>
                  <a:srgbClr val="FF0000"/>
                </a:solidFill>
              </a:rPr>
              <a:t>: 64512</a:t>
            </a:r>
            <a:r>
              <a:rPr lang="en-US" altLang="ja-JP" sz="600" dirty="0"/>
              <a:t> (USER NAME=Admin HOST=</a:t>
            </a:r>
            <a:r>
              <a:rPr lang="en-US" altLang="ja-JP" sz="600" dirty="0" err="1"/>
              <a:t>JAZServer</a:t>
            </a:r>
            <a:r>
              <a:rPr lang="en-US" altLang="ja-JP" sz="600" dirty="0"/>
              <a:t>  JOBNET=JN1318000 </a:t>
            </a:r>
            <a:r>
              <a:rPr lang="en-US" altLang="ja-JP" sz="600" b="1" dirty="0">
                <a:solidFill>
                  <a:srgbClr val="FF0000"/>
                </a:solidFill>
              </a:rPr>
              <a:t>JOB=JN1318000/CAL-1</a:t>
            </a:r>
            <a:r>
              <a:rPr lang="en-US" altLang="ja-JP" sz="600" dirty="0"/>
              <a:t> INNER_JOBNET_MAIN_ID=4945)']</a:t>
            </a:r>
          </a:p>
          <a:p>
            <a:pPr lvl="1"/>
            <a:r>
              <a:rPr lang="en-US" altLang="ja-JP" sz="600" dirty="0"/>
              <a:t>info from server: "processed: 0; failed: 1; total: 1; seconds spent: 0.000085"</a:t>
            </a:r>
          </a:p>
          <a:p>
            <a:pPr lvl="1"/>
            <a:r>
              <a:rPr lang="en-US" altLang="ja-JP" sz="600" dirty="0"/>
              <a:t>sent: 1; skipped: 0; total: 1</a:t>
            </a:r>
          </a:p>
          <a:p>
            <a:pPr lvl="1"/>
            <a:r>
              <a:rPr lang="en-US" altLang="ja-JP" sz="600" dirty="0"/>
              <a:t>  4153:20200129:205003.725 [ERROR] In </a:t>
            </a:r>
            <a:r>
              <a:rPr lang="en-US" altLang="ja-JP" sz="600" dirty="0" err="1"/>
              <a:t>message_send</a:t>
            </a:r>
            <a:r>
              <a:rPr lang="en-US" altLang="ja-JP" sz="600" dirty="0"/>
              <a:t>() failed to execute the command. command: (2) [/</a:t>
            </a:r>
            <a:r>
              <a:rPr lang="en-US" altLang="ja-JP" sz="600" dirty="0" err="1"/>
              <a:t>usr</a:t>
            </a:r>
            <a:r>
              <a:rPr lang="en-US" altLang="ja-JP" sz="600" dirty="0"/>
              <a:t>/bin/</a:t>
            </a:r>
            <a:r>
              <a:rPr lang="en-US" altLang="ja-JP" sz="600" dirty="0" err="1"/>
              <a:t>zabbix_sender</a:t>
            </a:r>
            <a:r>
              <a:rPr lang="en-US" altLang="ja-JP" sz="600" dirty="0"/>
              <a:t> -z '192.168.100.28' -p '10051' -s 'Zabbix server' -k '</a:t>
            </a:r>
            <a:r>
              <a:rPr lang="en-US" altLang="ja-JP" sz="600" dirty="0" err="1"/>
              <a:t>jasender</a:t>
            </a:r>
            <a:r>
              <a:rPr lang="en-US" altLang="ja-JP" sz="600" dirty="0"/>
              <a:t>' -o '[2020/01/29 20:50:02] [INFO] [JAJOBNETRUN000001] In </a:t>
            </a:r>
            <a:r>
              <a:rPr lang="en-US" altLang="ja-JP" sz="600" dirty="0" err="1"/>
              <a:t>ja_set_runerr</a:t>
            </a:r>
            <a:r>
              <a:rPr lang="en-US" altLang="ja-JP" sz="600" dirty="0"/>
              <a:t>() job execution error. </a:t>
            </a:r>
            <a:r>
              <a:rPr lang="en-US" altLang="ja-JP" sz="600" dirty="0" err="1"/>
              <a:t>inner_job_id</a:t>
            </a:r>
            <a:r>
              <a:rPr lang="en-US" altLang="ja-JP" sz="600" dirty="0"/>
              <a:t>: 126688 status is RUNERR </a:t>
            </a:r>
            <a:r>
              <a:rPr lang="en-US" altLang="ja-JP" sz="600" dirty="0" err="1"/>
              <a:t>jobnet_id</a:t>
            </a:r>
            <a:r>
              <a:rPr lang="en-US" altLang="ja-JP" sz="600" dirty="0"/>
              <a:t>: JN1318000, </a:t>
            </a:r>
            <a:r>
              <a:rPr lang="en-US" altLang="ja-JP" sz="600" b="1" dirty="0" err="1">
                <a:solidFill>
                  <a:srgbClr val="FF0000"/>
                </a:solidFill>
              </a:rPr>
              <a:t>job_id</a:t>
            </a:r>
            <a:r>
              <a:rPr lang="en-US" altLang="ja-JP" sz="600" b="1" dirty="0">
                <a:solidFill>
                  <a:srgbClr val="FF0000"/>
                </a:solidFill>
              </a:rPr>
              <a:t>: JN1318000/CAL-1</a:t>
            </a:r>
            <a:r>
              <a:rPr lang="en-US" altLang="ja-JP" sz="600" dirty="0"/>
              <a:t>, </a:t>
            </a:r>
            <a:r>
              <a:rPr lang="en-US" altLang="ja-JP" sz="600" dirty="0" err="1"/>
              <a:t>user_name</a:t>
            </a:r>
            <a:r>
              <a:rPr lang="en-US" altLang="ja-JP" sz="600" dirty="0"/>
              <a:t>: Admin, </a:t>
            </a:r>
            <a:r>
              <a:rPr lang="en-US" altLang="ja-JP" sz="600" dirty="0" err="1"/>
              <a:t>job_exit_cd</a:t>
            </a:r>
            <a:r>
              <a:rPr lang="en-US" altLang="ja-JP" sz="600" dirty="0"/>
              <a:t>: , </a:t>
            </a:r>
            <a:r>
              <a:rPr lang="en-US" altLang="ja-JP" sz="600" dirty="0" err="1"/>
              <a:t>icon_status</a:t>
            </a:r>
            <a:r>
              <a:rPr lang="en-US" altLang="ja-JP" sz="600" dirty="0"/>
              <a:t>:  (USER NAME=Admin HOST=</a:t>
            </a:r>
            <a:r>
              <a:rPr lang="en-US" altLang="ja-JP" sz="600" dirty="0" err="1"/>
              <a:t>JAZServer</a:t>
            </a:r>
            <a:r>
              <a:rPr lang="en-US" altLang="ja-JP" sz="600" dirty="0"/>
              <a:t>  JOBNET=JN1318000 JOB=JN1318000/CAL-1 INNER_JOBNET_MAIN_ID=4945)']</a:t>
            </a:r>
          </a:p>
          <a:p>
            <a:pPr lvl="1"/>
            <a:r>
              <a:rPr lang="en-US" altLang="ja-JP" sz="600" dirty="0"/>
              <a:t>info from server: "processed: 0; failed: 1; total: 1; seconds spent: 0.000089"</a:t>
            </a:r>
          </a:p>
          <a:p>
            <a:pPr lvl="1"/>
            <a:r>
              <a:rPr lang="en-US" altLang="ja-JP" sz="600" dirty="0"/>
              <a:t>sent: 1; skipped: 0; total: 1</a:t>
            </a:r>
          </a:p>
          <a:p>
            <a:pPr lvl="1"/>
            <a:r>
              <a:rPr lang="en-US" altLang="ja-JP" sz="600" dirty="0"/>
              <a:t>7279:20200129:205101.433 [ERROR] [JARUNICONJOB200012] Cannot send </a:t>
            </a:r>
            <a:r>
              <a:rPr lang="en-US" altLang="ja-JP" sz="600" dirty="0" err="1"/>
              <a:t>data:inner_jobid</a:t>
            </a:r>
            <a:r>
              <a:rPr lang="en-US" altLang="ja-JP" sz="600" dirty="0"/>
              <a:t> [126865], message </a:t>
            </a:r>
            <a:r>
              <a:rPr lang="en-US" altLang="ja-JP" sz="600" b="1" dirty="0">
                <a:solidFill>
                  <a:srgbClr val="FF0000"/>
                </a:solidFill>
              </a:rPr>
              <a:t>[hostname 'IRPPWBSVA01' does not match Hostname]</a:t>
            </a:r>
          </a:p>
          <a:p>
            <a:pPr lvl="1"/>
            <a:r>
              <a:rPr lang="en-US" altLang="ja-JP" sz="600" dirty="0"/>
              <a:t>  7279:20200129:205101.568 [INFO] [JAJOBNETRUN000001] In </a:t>
            </a:r>
            <a:r>
              <a:rPr lang="en-US" altLang="ja-JP" sz="600" dirty="0" err="1"/>
              <a:t>ja_set_runerr</a:t>
            </a:r>
            <a:r>
              <a:rPr lang="en-US" altLang="ja-JP" sz="600" dirty="0"/>
              <a:t>() job execution error. </a:t>
            </a:r>
            <a:r>
              <a:rPr lang="en-US" altLang="ja-JP" sz="600" dirty="0" err="1"/>
              <a:t>inner_job_id</a:t>
            </a:r>
            <a:r>
              <a:rPr lang="en-US" altLang="ja-JP" sz="600" dirty="0"/>
              <a:t>: 126865 status is RUNERR </a:t>
            </a:r>
            <a:r>
              <a:rPr lang="en-US" altLang="ja-JP" sz="600" dirty="0" err="1"/>
              <a:t>jobnet_id</a:t>
            </a:r>
            <a:r>
              <a:rPr lang="en-US" altLang="ja-JP" sz="600" dirty="0"/>
              <a:t>: JN1318000, </a:t>
            </a:r>
            <a:r>
              <a:rPr lang="en-US" altLang="ja-JP" sz="600" dirty="0" err="1"/>
              <a:t>job_id</a:t>
            </a:r>
            <a:r>
              <a:rPr lang="en-US" altLang="ja-JP" sz="600" dirty="0"/>
              <a:t>: JN1318000/JB1318100, </a:t>
            </a:r>
            <a:r>
              <a:rPr lang="en-US" altLang="ja-JP" sz="600" dirty="0" err="1"/>
              <a:t>user_name</a:t>
            </a:r>
            <a:r>
              <a:rPr lang="en-US" altLang="ja-JP" sz="600" dirty="0"/>
              <a:t>: Admin, </a:t>
            </a:r>
            <a:r>
              <a:rPr lang="en-US" altLang="ja-JP" sz="600" dirty="0" err="1"/>
              <a:t>job_exit_cd</a:t>
            </a:r>
            <a:r>
              <a:rPr lang="en-US" altLang="ja-JP" sz="600" dirty="0"/>
              <a:t>: 0, </a:t>
            </a:r>
            <a:r>
              <a:rPr lang="en-US" altLang="ja-JP" sz="600" dirty="0" err="1"/>
              <a:t>icon_status</a:t>
            </a:r>
            <a:r>
              <a:rPr lang="en-US" altLang="ja-JP" sz="600" dirty="0"/>
              <a:t>: 2</a:t>
            </a:r>
          </a:p>
          <a:p>
            <a:pPr lvl="1"/>
            <a:r>
              <a:rPr lang="en-US" altLang="ja-JP" sz="600" dirty="0"/>
              <a:t>info from server: "processed: 0; failed: 1; total: 1; seconds spent: 0.000128"</a:t>
            </a:r>
          </a:p>
          <a:p>
            <a:pPr lvl="1"/>
            <a:r>
              <a:rPr lang="en-US" altLang="ja-JP" sz="600" dirty="0"/>
              <a:t>sent: 1; skipped: 0; total: 1</a:t>
            </a:r>
          </a:p>
          <a:p>
            <a:pPr lvl="1"/>
            <a:endParaRPr kumimoji="1" lang="ja-JP" altLang="en-US" sz="600" dirty="0"/>
          </a:p>
        </p:txBody>
      </p:sp>
    </p:spTree>
    <p:extLst>
      <p:ext uri="{BB962C8B-B14F-4D97-AF65-F5344CB8AC3E}">
        <p14:creationId xmlns:p14="http://schemas.microsoft.com/office/powerpoint/2010/main" val="22448046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2EFADC-41FB-4058-A391-A67DE291E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実装課題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9160479-1650-4201-A1B0-E19607DCB8B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kumimoji="1" lang="en-US" altLang="ja-JP" dirty="0"/>
              <a:t>IF</a:t>
            </a:r>
            <a:r>
              <a:rPr kumimoji="1" lang="ja-JP" altLang="en-US" dirty="0"/>
              <a:t>アイコンでもエラー発生</a:t>
            </a:r>
          </a:p>
          <a:p>
            <a:pPr lvl="1"/>
            <a:r>
              <a:rPr kumimoji="1" lang="en-US" altLang="ja-JP" dirty="0"/>
              <a:t>Can not find </a:t>
            </a:r>
            <a:r>
              <a:rPr kumimoji="1" lang="en-US" altLang="ja-JP" dirty="0" err="1"/>
              <a:t>value_name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並行処理</a:t>
            </a:r>
            <a:r>
              <a:rPr kumimoji="1" lang="en-US" altLang="ja-JP" dirty="0"/>
              <a:t>(3</a:t>
            </a:r>
            <a:r>
              <a:rPr kumimoji="1" lang="ja-JP" altLang="en-US" dirty="0"/>
              <a:t>多重</a:t>
            </a:r>
            <a:r>
              <a:rPr kumimoji="1" lang="en-US" altLang="ja-JP" dirty="0"/>
              <a:t>)</a:t>
            </a:r>
            <a:r>
              <a:rPr kumimoji="1" lang="ja-JP" altLang="en-US" dirty="0"/>
              <a:t>で発生しやすい</a:t>
            </a:r>
          </a:p>
          <a:p>
            <a:pPr lvl="2"/>
            <a:r>
              <a:rPr kumimoji="1" lang="en-US" altLang="ja-JP" dirty="0"/>
              <a:t>ICON_STATUS, JOB_EXIT_CD</a:t>
            </a:r>
            <a:r>
              <a:rPr kumimoji="1" lang="ja-JP" altLang="en-US" dirty="0"/>
              <a:t>はチェック</a:t>
            </a:r>
            <a:r>
              <a:rPr kumimoji="1" lang="en-US" altLang="ja-JP" dirty="0"/>
              <a:t>ON</a:t>
            </a:r>
            <a:endParaRPr kumimoji="1" lang="ja-JP" altLang="en-US" dirty="0"/>
          </a:p>
          <a:p>
            <a:pPr lvl="2"/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C56A8F6-9583-4006-9E6A-0D74B5CDAD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65" y="3045619"/>
            <a:ext cx="6329363" cy="340756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BD5F8DD-229E-49D0-B673-2407FE1D8E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521" y="2953190"/>
            <a:ext cx="2757488" cy="1700213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2E555971-2918-40C0-81C4-577C326455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1443" y="2361703"/>
            <a:ext cx="3257550" cy="397192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6C85B924-E574-45CA-A859-BCC62071C6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1547" y="1152966"/>
            <a:ext cx="2828925" cy="5300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3412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04D089-2FBF-4E59-94EE-3F2CE0552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実装課題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2B465E-AE6B-44DA-AACB-96DF6F56755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JN1324400/JB1324500</a:t>
            </a:r>
          </a:p>
          <a:p>
            <a:pPr lvl="1"/>
            <a:r>
              <a:rPr lang="en-US" altLang="ja-JP" dirty="0"/>
              <a:t>  4322:20200130:173602.521 [ERROR] [JARUNICONJOB200012] Cannot send </a:t>
            </a:r>
            <a:r>
              <a:rPr lang="en-US" altLang="ja-JP" dirty="0" err="1"/>
              <a:t>data:</a:t>
            </a:r>
            <a:r>
              <a:rPr lang="en-US" altLang="ja-JP" b="1" dirty="0" err="1">
                <a:solidFill>
                  <a:srgbClr val="FF0000"/>
                </a:solidFill>
              </a:rPr>
              <a:t>inner_jobid</a:t>
            </a:r>
            <a:r>
              <a:rPr lang="en-US" altLang="ja-JP" b="1" dirty="0">
                <a:solidFill>
                  <a:srgbClr val="FF0000"/>
                </a:solidFill>
              </a:rPr>
              <a:t> [139985]</a:t>
            </a:r>
            <a:r>
              <a:rPr lang="en-US" altLang="ja-JP" dirty="0"/>
              <a:t>, message </a:t>
            </a:r>
            <a:r>
              <a:rPr lang="en-US" altLang="ja-JP" b="1" dirty="0">
                <a:solidFill>
                  <a:srgbClr val="FF0000"/>
                </a:solidFill>
              </a:rPr>
              <a:t>[hostname 'JPINFOPSV01' does not match Hostname]</a:t>
            </a:r>
          </a:p>
          <a:p>
            <a:pPr lvl="1"/>
            <a:r>
              <a:rPr lang="en-US" altLang="ja-JP" dirty="0"/>
              <a:t>  4322:20200130:173602.768 [INFO] [JAJOBNETRUN000001] In </a:t>
            </a:r>
            <a:r>
              <a:rPr lang="en-US" altLang="ja-JP" dirty="0" err="1"/>
              <a:t>ja_set_runerr</a:t>
            </a:r>
            <a:r>
              <a:rPr lang="en-US" altLang="ja-JP" dirty="0"/>
              <a:t>() job execution error. </a:t>
            </a:r>
            <a:r>
              <a:rPr lang="en-US" altLang="ja-JP" b="1" dirty="0" err="1">
                <a:solidFill>
                  <a:srgbClr val="FF0000"/>
                </a:solidFill>
              </a:rPr>
              <a:t>inner_job_id</a:t>
            </a:r>
            <a:r>
              <a:rPr lang="en-US" altLang="ja-JP" b="1" dirty="0">
                <a:solidFill>
                  <a:srgbClr val="FF0000"/>
                </a:solidFill>
              </a:rPr>
              <a:t>: 139985</a:t>
            </a:r>
            <a:r>
              <a:rPr lang="en-US" altLang="ja-JP" dirty="0"/>
              <a:t> status is RUNERR </a:t>
            </a:r>
            <a:r>
              <a:rPr lang="en-US" altLang="ja-JP" dirty="0" err="1"/>
              <a:t>jobnet_id</a:t>
            </a:r>
            <a:r>
              <a:rPr lang="en-US" altLang="ja-JP" dirty="0"/>
              <a:t>: JN1324400, </a:t>
            </a:r>
            <a:r>
              <a:rPr lang="en-US" altLang="ja-JP" dirty="0" err="1"/>
              <a:t>job_id</a:t>
            </a:r>
            <a:r>
              <a:rPr lang="en-US" altLang="ja-JP" dirty="0"/>
              <a:t>: JN1324400/JB1324500, </a:t>
            </a:r>
            <a:r>
              <a:rPr lang="en-US" altLang="ja-JP" dirty="0" err="1"/>
              <a:t>user_name</a:t>
            </a:r>
            <a:r>
              <a:rPr lang="en-US" altLang="ja-JP" dirty="0"/>
              <a:t>: Admin, </a:t>
            </a:r>
            <a:r>
              <a:rPr lang="en-US" altLang="ja-JP" dirty="0" err="1"/>
              <a:t>job_exit_cd</a:t>
            </a:r>
            <a:r>
              <a:rPr lang="en-US" altLang="ja-JP" dirty="0"/>
              <a:t>: , </a:t>
            </a:r>
            <a:r>
              <a:rPr lang="en-US" altLang="ja-JP" dirty="0" err="1"/>
              <a:t>icon_status</a:t>
            </a:r>
            <a:r>
              <a:rPr lang="en-US" altLang="ja-JP" dirty="0"/>
              <a:t>: 2</a:t>
            </a:r>
          </a:p>
          <a:p>
            <a:pPr lvl="1"/>
            <a:r>
              <a:rPr lang="en-US" altLang="ja-JP" dirty="0"/>
              <a:t>   919:20200130:173602.895 [ERROR] [JARUNICONIF200003] In </a:t>
            </a:r>
            <a:r>
              <a:rPr lang="en-US" altLang="ja-JP" dirty="0" err="1"/>
              <a:t>jarun_icon_if</a:t>
            </a:r>
            <a:r>
              <a:rPr lang="en-US" altLang="ja-JP" dirty="0"/>
              <a:t>() </a:t>
            </a:r>
            <a:r>
              <a:rPr lang="en-US" altLang="ja-JP" b="1" dirty="0">
                <a:solidFill>
                  <a:srgbClr val="FF0000"/>
                </a:solidFill>
              </a:rPr>
              <a:t>can not find </a:t>
            </a:r>
            <a:r>
              <a:rPr lang="en-US" altLang="ja-JP" b="1" dirty="0" err="1">
                <a:solidFill>
                  <a:srgbClr val="FF0000"/>
                </a:solidFill>
              </a:rPr>
              <a:t>inner_job_id</a:t>
            </a:r>
            <a:r>
              <a:rPr lang="en-US" altLang="ja-JP" b="1" dirty="0">
                <a:solidFill>
                  <a:srgbClr val="FF0000"/>
                </a:solidFill>
              </a:rPr>
              <a:t>: 139983 or </a:t>
            </a:r>
            <a:r>
              <a:rPr lang="en-US" altLang="ja-JP" b="1" dirty="0" err="1">
                <a:solidFill>
                  <a:srgbClr val="FF0000"/>
                </a:solidFill>
              </a:rPr>
              <a:t>value_name</a:t>
            </a:r>
            <a:endParaRPr lang="en-US" altLang="ja-JP" b="1" dirty="0">
              <a:solidFill>
                <a:srgbClr val="FF0000"/>
              </a:solidFill>
            </a:endParaRPr>
          </a:p>
          <a:p>
            <a:pPr lvl="1"/>
            <a:r>
              <a:rPr lang="en-US" altLang="ja-JP" dirty="0"/>
              <a:t>   919:20200130:173602.902 [INFO] [JAJOBNETRUN000001] In </a:t>
            </a:r>
            <a:r>
              <a:rPr lang="en-US" altLang="ja-JP" dirty="0" err="1"/>
              <a:t>ja_set_runerr</a:t>
            </a:r>
            <a:r>
              <a:rPr lang="en-US" altLang="ja-JP" dirty="0"/>
              <a:t>() job execution error. </a:t>
            </a:r>
            <a:r>
              <a:rPr lang="en-US" altLang="ja-JP" b="1" dirty="0" err="1">
                <a:solidFill>
                  <a:srgbClr val="FF0000"/>
                </a:solidFill>
              </a:rPr>
              <a:t>inner_job_id</a:t>
            </a:r>
            <a:r>
              <a:rPr lang="en-US" altLang="ja-JP" b="1" dirty="0">
                <a:solidFill>
                  <a:srgbClr val="FF0000"/>
                </a:solidFill>
              </a:rPr>
              <a:t>: 139983</a:t>
            </a:r>
            <a:r>
              <a:rPr lang="en-US" altLang="ja-JP" dirty="0"/>
              <a:t> status is RUNERR </a:t>
            </a:r>
            <a:r>
              <a:rPr lang="en-US" altLang="ja-JP" dirty="0" err="1"/>
              <a:t>jobnet_id</a:t>
            </a:r>
            <a:r>
              <a:rPr lang="en-US" altLang="ja-JP" dirty="0"/>
              <a:t>: JN1324400, </a:t>
            </a:r>
            <a:r>
              <a:rPr lang="en-US" altLang="ja-JP" dirty="0" err="1"/>
              <a:t>job_id</a:t>
            </a:r>
            <a:r>
              <a:rPr lang="en-US" altLang="ja-JP" dirty="0"/>
              <a:t>: </a:t>
            </a:r>
            <a:r>
              <a:rPr lang="en-US" altLang="ja-JP" dirty="0">
                <a:solidFill>
                  <a:srgbClr val="FF0000"/>
                </a:solidFill>
              </a:rPr>
              <a:t>JN1324400/IF-1</a:t>
            </a:r>
            <a:r>
              <a:rPr lang="en-US" altLang="ja-JP" dirty="0"/>
              <a:t>, </a:t>
            </a:r>
            <a:r>
              <a:rPr lang="en-US" altLang="ja-JP" dirty="0" err="1"/>
              <a:t>user_name</a:t>
            </a:r>
            <a:r>
              <a:rPr lang="en-US" altLang="ja-JP" dirty="0"/>
              <a:t>: Admin, </a:t>
            </a:r>
            <a:r>
              <a:rPr lang="en-US" altLang="ja-JP" dirty="0" err="1"/>
              <a:t>job_exit_cd</a:t>
            </a:r>
            <a:r>
              <a:rPr lang="en-US" altLang="ja-JP" dirty="0"/>
              <a:t>: , </a:t>
            </a:r>
            <a:r>
              <a:rPr lang="en-US" altLang="ja-JP" dirty="0" err="1"/>
              <a:t>icon_status</a:t>
            </a:r>
            <a:r>
              <a:rPr lang="en-US" altLang="ja-JP" dirty="0"/>
              <a:t>:</a:t>
            </a:r>
          </a:p>
          <a:p>
            <a:pPr lvl="1"/>
            <a:r>
              <a:rPr lang="en-US" altLang="ja-JP" dirty="0"/>
              <a:t>   928:20200130:173603.088 [ERROR] In </a:t>
            </a:r>
            <a:r>
              <a:rPr lang="en-US" altLang="ja-JP" dirty="0" err="1"/>
              <a:t>message_send</a:t>
            </a:r>
            <a:r>
              <a:rPr lang="en-US" altLang="ja-JP" dirty="0"/>
              <a:t>() failed to execute the command. command: (2) [/</a:t>
            </a:r>
            <a:r>
              <a:rPr lang="en-US" altLang="ja-JP" dirty="0" err="1"/>
              <a:t>usr</a:t>
            </a:r>
            <a:r>
              <a:rPr lang="en-US" altLang="ja-JP" dirty="0"/>
              <a:t>/bin/</a:t>
            </a:r>
            <a:r>
              <a:rPr lang="en-US" altLang="ja-JP" dirty="0" err="1"/>
              <a:t>zabbix_sender</a:t>
            </a:r>
            <a:r>
              <a:rPr lang="en-US" altLang="ja-JP" dirty="0"/>
              <a:t> -z '192.168.100.28' -p '10051' -s 'Zabbix server' -k '</a:t>
            </a:r>
            <a:r>
              <a:rPr lang="en-US" altLang="ja-JP" dirty="0" err="1"/>
              <a:t>jasender</a:t>
            </a:r>
            <a:r>
              <a:rPr lang="en-US" altLang="ja-JP" dirty="0"/>
              <a:t>' -o '[2020/01/30 17:36:02] [ERROR] [JARUNICONJOB200012] Cannot send </a:t>
            </a:r>
            <a:r>
              <a:rPr lang="en-US" altLang="ja-JP" dirty="0" err="1"/>
              <a:t>data:</a:t>
            </a:r>
            <a:r>
              <a:rPr lang="en-US" altLang="ja-JP" b="1" dirty="0" err="1">
                <a:solidFill>
                  <a:srgbClr val="FF0000"/>
                </a:solidFill>
              </a:rPr>
              <a:t>inner_jobid</a:t>
            </a:r>
            <a:r>
              <a:rPr lang="en-US" altLang="ja-JP" b="1" dirty="0">
                <a:solidFill>
                  <a:srgbClr val="FF0000"/>
                </a:solidFill>
              </a:rPr>
              <a:t> [139985]</a:t>
            </a:r>
            <a:r>
              <a:rPr lang="en-US" altLang="ja-JP" dirty="0"/>
              <a:t>, message </a:t>
            </a:r>
            <a:r>
              <a:rPr lang="en-US" altLang="ja-JP" b="1" dirty="0">
                <a:solidFill>
                  <a:srgbClr val="FF0000"/>
                </a:solidFill>
              </a:rPr>
              <a:t>[hostname 'JPINFOPSV01' does not match Hostname]</a:t>
            </a:r>
            <a:r>
              <a:rPr lang="en-US" altLang="ja-JP" dirty="0"/>
              <a:t> (USER NAME=Admin HOST=JPINFOPSV01 JOBNET=JN1324400 JOB=JN1324400/JB1324500 INNER_JOBNET_MAIN_ID=6215)']</a:t>
            </a:r>
          </a:p>
          <a:p>
            <a:pPr lvl="1"/>
            <a:r>
              <a:rPr lang="en-US" altLang="ja-JP" dirty="0"/>
              <a:t>info from server: "processed: 0; failed: 1; total: 1; seconds spent: 0.000027"</a:t>
            </a:r>
          </a:p>
          <a:p>
            <a:pPr lvl="1"/>
            <a:r>
              <a:rPr lang="en-US" altLang="ja-JP" dirty="0"/>
              <a:t>sent: 1; skipped: 0; total: 1</a:t>
            </a:r>
          </a:p>
          <a:p>
            <a:pPr lvl="1"/>
            <a:r>
              <a:rPr lang="en-US" altLang="ja-JP" dirty="0"/>
              <a:t>   928:20200130:173603.220 [ERROR] In </a:t>
            </a:r>
            <a:r>
              <a:rPr lang="en-US" altLang="ja-JP" dirty="0" err="1"/>
              <a:t>message_send</a:t>
            </a:r>
            <a:r>
              <a:rPr lang="en-US" altLang="ja-JP" dirty="0"/>
              <a:t>() failed to execute the command. command: (2) [/</a:t>
            </a:r>
            <a:r>
              <a:rPr lang="en-US" altLang="ja-JP" dirty="0" err="1"/>
              <a:t>usr</a:t>
            </a:r>
            <a:r>
              <a:rPr lang="en-US" altLang="ja-JP" dirty="0"/>
              <a:t>/bin/</a:t>
            </a:r>
            <a:r>
              <a:rPr lang="en-US" altLang="ja-JP" dirty="0" err="1"/>
              <a:t>zabbix_sender</a:t>
            </a:r>
            <a:r>
              <a:rPr lang="en-US" altLang="ja-JP" dirty="0"/>
              <a:t> -z '192.168.100.28' -p '10051' -s 'Zabbix server' -k '</a:t>
            </a:r>
            <a:r>
              <a:rPr lang="en-US" altLang="ja-JP" dirty="0" err="1"/>
              <a:t>jasender</a:t>
            </a:r>
            <a:r>
              <a:rPr lang="en-US" altLang="ja-JP" dirty="0"/>
              <a:t>' -o '[2020/01/30 17:36:02] [INFO] [JAJOBNETRUN000001] In </a:t>
            </a:r>
            <a:r>
              <a:rPr lang="en-US" altLang="ja-JP" dirty="0" err="1"/>
              <a:t>ja_set_runerr</a:t>
            </a:r>
            <a:r>
              <a:rPr lang="en-US" altLang="ja-JP" dirty="0"/>
              <a:t>() job execution error. </a:t>
            </a:r>
            <a:r>
              <a:rPr lang="en-US" altLang="ja-JP" b="1" dirty="0" err="1">
                <a:solidFill>
                  <a:srgbClr val="FF0000"/>
                </a:solidFill>
              </a:rPr>
              <a:t>inner_job_id</a:t>
            </a:r>
            <a:r>
              <a:rPr lang="en-US" altLang="ja-JP" b="1" dirty="0">
                <a:solidFill>
                  <a:srgbClr val="FF0000"/>
                </a:solidFill>
              </a:rPr>
              <a:t>: 139985</a:t>
            </a:r>
            <a:r>
              <a:rPr lang="en-US" altLang="ja-JP" dirty="0"/>
              <a:t> status is RUNERR </a:t>
            </a:r>
            <a:r>
              <a:rPr lang="en-US" altLang="ja-JP" dirty="0" err="1"/>
              <a:t>jobnet_id</a:t>
            </a:r>
            <a:r>
              <a:rPr lang="en-US" altLang="ja-JP" dirty="0"/>
              <a:t>: JN1324400, </a:t>
            </a:r>
            <a:r>
              <a:rPr lang="en-US" altLang="ja-JP" dirty="0" err="1"/>
              <a:t>job_id</a:t>
            </a:r>
            <a:r>
              <a:rPr lang="en-US" altLang="ja-JP" dirty="0"/>
              <a:t>: JN1324400/JB1324500, </a:t>
            </a:r>
            <a:r>
              <a:rPr lang="en-US" altLang="ja-JP" dirty="0" err="1"/>
              <a:t>user_name</a:t>
            </a:r>
            <a:r>
              <a:rPr lang="en-US" altLang="ja-JP" dirty="0"/>
              <a:t>: Admin, </a:t>
            </a:r>
            <a:r>
              <a:rPr lang="en-US" altLang="ja-JP" dirty="0" err="1"/>
              <a:t>job_exit_cd</a:t>
            </a:r>
            <a:r>
              <a:rPr lang="en-US" altLang="ja-JP" dirty="0"/>
              <a:t>: , </a:t>
            </a:r>
            <a:r>
              <a:rPr lang="en-US" altLang="ja-JP" dirty="0" err="1"/>
              <a:t>icon_status</a:t>
            </a:r>
            <a:r>
              <a:rPr lang="en-US" altLang="ja-JP" dirty="0"/>
              <a:t>: 2 (USER NAME=Admin HOST=JPINFOPSV01 JOBNET=JN1324400 JOB=JN1324400/JB1324500 INNER_JOBNET_MAIN_ID=6215)']</a:t>
            </a:r>
          </a:p>
          <a:p>
            <a:pPr lvl="1"/>
            <a:r>
              <a:rPr lang="en-US" altLang="ja-JP" dirty="0"/>
              <a:t>info from server: "processed: 0; failed: 1; total: 1; seconds spent: 0.000020"</a:t>
            </a:r>
          </a:p>
          <a:p>
            <a:pPr lvl="1"/>
            <a:r>
              <a:rPr lang="en-US" altLang="ja-JP" dirty="0"/>
              <a:t>sent: 1; skipped: 0; total: 1</a:t>
            </a:r>
            <a:endParaRPr lang="ja-JP" altLang="en-US" dirty="0"/>
          </a:p>
          <a:p>
            <a:r>
              <a:rPr lang="en-US" altLang="ja-JP" b="1" dirty="0">
                <a:solidFill>
                  <a:srgbClr val="FF0000"/>
                </a:solidFill>
              </a:rPr>
              <a:t>JN1324400/IF-1</a:t>
            </a:r>
          </a:p>
          <a:p>
            <a:pPr lvl="1"/>
            <a:r>
              <a:rPr lang="en-US" altLang="ja-JP" dirty="0"/>
              <a:t>   928:20200130:173603.267 [ERROR] In </a:t>
            </a:r>
            <a:r>
              <a:rPr lang="en-US" altLang="ja-JP" dirty="0" err="1"/>
              <a:t>message_send</a:t>
            </a:r>
            <a:r>
              <a:rPr lang="en-US" altLang="ja-JP" dirty="0"/>
              <a:t>() failed to execute the command. command: (2) [/</a:t>
            </a:r>
            <a:r>
              <a:rPr lang="en-US" altLang="ja-JP" dirty="0" err="1"/>
              <a:t>usr</a:t>
            </a:r>
            <a:r>
              <a:rPr lang="en-US" altLang="ja-JP" dirty="0"/>
              <a:t>/bin/</a:t>
            </a:r>
            <a:r>
              <a:rPr lang="en-US" altLang="ja-JP" dirty="0" err="1"/>
              <a:t>zabbix_sender</a:t>
            </a:r>
            <a:r>
              <a:rPr lang="en-US" altLang="ja-JP" dirty="0"/>
              <a:t> -z '192.168.100.28' -p '10051' -s 'Zabbix server' -k '</a:t>
            </a:r>
            <a:r>
              <a:rPr lang="en-US" altLang="ja-JP" dirty="0" err="1"/>
              <a:t>jasender</a:t>
            </a:r>
            <a:r>
              <a:rPr lang="en-US" altLang="ja-JP" dirty="0"/>
              <a:t>' -o '[2020/01/30 17:36:02] [ERROR] [JARUNICONIF200003] In </a:t>
            </a:r>
            <a:r>
              <a:rPr lang="en-US" altLang="ja-JP" dirty="0" err="1"/>
              <a:t>jarun_icon_if</a:t>
            </a:r>
            <a:r>
              <a:rPr lang="en-US" altLang="ja-JP" dirty="0"/>
              <a:t>() </a:t>
            </a:r>
            <a:r>
              <a:rPr lang="en-US" altLang="ja-JP" b="1" dirty="0">
                <a:solidFill>
                  <a:srgbClr val="FF0000"/>
                </a:solidFill>
              </a:rPr>
              <a:t>can not find </a:t>
            </a:r>
            <a:r>
              <a:rPr lang="en-US" altLang="ja-JP" b="1" dirty="0" err="1">
                <a:solidFill>
                  <a:srgbClr val="FF0000"/>
                </a:solidFill>
              </a:rPr>
              <a:t>inner_job_id</a:t>
            </a:r>
            <a:r>
              <a:rPr lang="en-US" altLang="ja-JP" b="1" dirty="0">
                <a:solidFill>
                  <a:srgbClr val="FF0000"/>
                </a:solidFill>
              </a:rPr>
              <a:t>: 139983 or </a:t>
            </a:r>
            <a:r>
              <a:rPr lang="en-US" altLang="ja-JP" b="1" dirty="0" err="1">
                <a:solidFill>
                  <a:srgbClr val="FF0000"/>
                </a:solidFill>
              </a:rPr>
              <a:t>value_name</a:t>
            </a:r>
            <a:r>
              <a:rPr lang="en-US" altLang="ja-JP" dirty="0"/>
              <a:t> (USER NAME=Admin HOST=</a:t>
            </a:r>
            <a:r>
              <a:rPr lang="en-US" altLang="ja-JP" dirty="0" err="1"/>
              <a:t>JAZServer</a:t>
            </a:r>
            <a:r>
              <a:rPr lang="en-US" altLang="ja-JP" dirty="0"/>
              <a:t>  JOBNET=JN1324400 JOB=JN1324400/IF-1 INNER_JOBNET_MAIN_ID=6215)']</a:t>
            </a:r>
          </a:p>
          <a:p>
            <a:pPr lvl="1"/>
            <a:r>
              <a:rPr lang="en-US" altLang="ja-JP" dirty="0"/>
              <a:t>info from server: "processed: 0; failed: 1; total: 1; seconds spent: 0.000026"</a:t>
            </a:r>
          </a:p>
          <a:p>
            <a:pPr lvl="1"/>
            <a:r>
              <a:rPr lang="en-US" altLang="ja-JP" dirty="0"/>
              <a:t>sent: 1; skipped: 0; total: 1</a:t>
            </a:r>
          </a:p>
          <a:p>
            <a:pPr lvl="1"/>
            <a:r>
              <a:rPr lang="en-US" altLang="ja-JP" dirty="0"/>
              <a:t>   928:20200130:173603.330 [ERROR] In </a:t>
            </a:r>
            <a:r>
              <a:rPr lang="en-US" altLang="ja-JP" dirty="0" err="1"/>
              <a:t>message_send</a:t>
            </a:r>
            <a:r>
              <a:rPr lang="en-US" altLang="ja-JP" dirty="0"/>
              <a:t>() failed to execute the command. command: (2) [/</a:t>
            </a:r>
            <a:r>
              <a:rPr lang="en-US" altLang="ja-JP" dirty="0" err="1"/>
              <a:t>usr</a:t>
            </a:r>
            <a:r>
              <a:rPr lang="en-US" altLang="ja-JP" dirty="0"/>
              <a:t>/bin/</a:t>
            </a:r>
            <a:r>
              <a:rPr lang="en-US" altLang="ja-JP" dirty="0" err="1"/>
              <a:t>zabbix_sender</a:t>
            </a:r>
            <a:r>
              <a:rPr lang="en-US" altLang="ja-JP" dirty="0"/>
              <a:t> -z '192.168.100.28' -p '10051' -s 'Zabbix server' -k '</a:t>
            </a:r>
            <a:r>
              <a:rPr lang="en-US" altLang="ja-JP" dirty="0" err="1"/>
              <a:t>jasender</a:t>
            </a:r>
            <a:r>
              <a:rPr lang="en-US" altLang="ja-JP" dirty="0"/>
              <a:t>' -o '[2020/01/30 17:36:02] [INFO] [JAJOBNETRUN000001] In </a:t>
            </a:r>
            <a:r>
              <a:rPr lang="en-US" altLang="ja-JP" dirty="0" err="1"/>
              <a:t>ja_set_runerr</a:t>
            </a:r>
            <a:r>
              <a:rPr lang="en-US" altLang="ja-JP" dirty="0"/>
              <a:t>() job execution error. </a:t>
            </a:r>
            <a:r>
              <a:rPr lang="en-US" altLang="ja-JP" b="1" dirty="0" err="1">
                <a:solidFill>
                  <a:srgbClr val="FF0000"/>
                </a:solidFill>
              </a:rPr>
              <a:t>inner_job_id</a:t>
            </a:r>
            <a:r>
              <a:rPr lang="en-US" altLang="ja-JP" b="1" dirty="0">
                <a:solidFill>
                  <a:srgbClr val="FF0000"/>
                </a:solidFill>
              </a:rPr>
              <a:t>: 139983</a:t>
            </a:r>
            <a:r>
              <a:rPr lang="en-US" altLang="ja-JP" dirty="0"/>
              <a:t> status is RUNERR </a:t>
            </a:r>
            <a:r>
              <a:rPr lang="en-US" altLang="ja-JP" dirty="0" err="1"/>
              <a:t>jobnet_id</a:t>
            </a:r>
            <a:r>
              <a:rPr lang="en-US" altLang="ja-JP" dirty="0"/>
              <a:t>: JN1324400, </a:t>
            </a:r>
            <a:r>
              <a:rPr lang="en-US" altLang="ja-JP" dirty="0" err="1"/>
              <a:t>job_id</a:t>
            </a:r>
            <a:r>
              <a:rPr lang="en-US" altLang="ja-JP" dirty="0"/>
              <a:t>: JN1324400/IF-1, </a:t>
            </a:r>
            <a:r>
              <a:rPr lang="en-US" altLang="ja-JP" dirty="0" err="1"/>
              <a:t>user_name</a:t>
            </a:r>
            <a:r>
              <a:rPr lang="en-US" altLang="ja-JP" dirty="0"/>
              <a:t>: Admin, </a:t>
            </a:r>
            <a:r>
              <a:rPr lang="en-US" altLang="ja-JP" dirty="0" err="1"/>
              <a:t>job_exit_cd</a:t>
            </a:r>
            <a:r>
              <a:rPr lang="en-US" altLang="ja-JP" dirty="0"/>
              <a:t>: , </a:t>
            </a:r>
            <a:r>
              <a:rPr lang="en-US" altLang="ja-JP" dirty="0" err="1"/>
              <a:t>icon_status</a:t>
            </a:r>
            <a:r>
              <a:rPr lang="en-US" altLang="ja-JP" dirty="0"/>
              <a:t>:  (USER NAME=Admin HOST=</a:t>
            </a:r>
            <a:r>
              <a:rPr lang="en-US" altLang="ja-JP" dirty="0" err="1"/>
              <a:t>JAZServer</a:t>
            </a:r>
            <a:r>
              <a:rPr lang="en-US" altLang="ja-JP" dirty="0"/>
              <a:t>  JOBNET=JN1324400 JOB=JN1324400/IF-1 INNER_JOBNET_MAIN_ID=6215)']</a:t>
            </a:r>
          </a:p>
          <a:p>
            <a:pPr lvl="1"/>
            <a:r>
              <a:rPr lang="en-US" altLang="ja-JP" dirty="0"/>
              <a:t>info from server: "processed: 0; failed: 1; total: 1; seconds spent: 0.000022"</a:t>
            </a:r>
          </a:p>
          <a:p>
            <a:pPr lvl="1"/>
            <a:r>
              <a:rPr lang="en-US" altLang="ja-JP" dirty="0"/>
              <a:t>sent: 1; skipped: 0; total: 1</a:t>
            </a:r>
          </a:p>
          <a:p>
            <a:pPr lvl="1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5060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0585F8-2EB0-4B81-8DE8-E4F16FE4D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製品仕様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E397E26-AC97-4C6A-98E3-9A7A1618754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kumimoji="1" lang="en-US" altLang="ja-JP" dirty="0"/>
              <a:t>Windows Agent</a:t>
            </a:r>
            <a:r>
              <a:rPr kumimoji="1" lang="ja-JP" altLang="en-US" dirty="0"/>
              <a:t>並行処理でエラーが発生</a:t>
            </a:r>
          </a:p>
          <a:p>
            <a:pPr lvl="1"/>
            <a:r>
              <a:rPr lang="ja-JP" altLang="en-US" dirty="0"/>
              <a:t>製品仕様の原因</a:t>
            </a:r>
            <a:endParaRPr kumimoji="1" lang="ja-JP" altLang="en-US" dirty="0"/>
          </a:p>
          <a:p>
            <a:pPr lvl="2"/>
            <a:r>
              <a:rPr lang="ja-JP" altLang="en-US" b="0" dirty="0"/>
              <a:t>「</a:t>
            </a:r>
            <a:r>
              <a:rPr lang="en-US" altLang="ja-JP" b="0" dirty="0" err="1"/>
              <a:t>WindowsAgent</a:t>
            </a:r>
            <a:r>
              <a:rPr lang="ja-JP" altLang="en-US" b="0" dirty="0"/>
              <a:t>のジョブ実行プロセスでは、同一サーバ内は</a:t>
            </a:r>
            <a:r>
              <a:rPr lang="en-US" altLang="ja-JP" b="0" dirty="0" err="1"/>
              <a:t>SingleObject</a:t>
            </a:r>
            <a:r>
              <a:rPr lang="ja-JP" altLang="en-US" b="0" dirty="0"/>
              <a:t>での起動」</a:t>
            </a:r>
          </a:p>
          <a:p>
            <a:pPr lvl="2"/>
            <a:r>
              <a:rPr lang="ja-JP" altLang="en-US" dirty="0"/>
              <a:t>回避策は「エージェントレス」アイコンは並行の制限なし</a:t>
            </a:r>
            <a:endParaRPr lang="ja-JP" altLang="en-US" b="0" dirty="0"/>
          </a:p>
          <a:p>
            <a:pPr lvl="1"/>
            <a:r>
              <a:rPr lang="ja-JP" altLang="en-US" dirty="0"/>
              <a:t>関連情報</a:t>
            </a:r>
            <a:endParaRPr lang="en-US" altLang="ja-JP" b="0" dirty="0"/>
          </a:p>
          <a:p>
            <a:pPr lvl="3"/>
            <a:r>
              <a:rPr lang="en-US" altLang="ja-JP" dirty="0"/>
              <a:t>Job Arranger for Zabbix</a:t>
            </a:r>
            <a:r>
              <a:rPr lang="ja-JP" altLang="en-US" dirty="0"/>
              <a:t>の設定方法について</a:t>
            </a:r>
          </a:p>
          <a:p>
            <a:pPr lvl="4"/>
            <a:r>
              <a:rPr lang="en-US" altLang="ja-JP" dirty="0">
                <a:hlinkClick r:id="rId2"/>
              </a:rPr>
              <a:t>https://www.jobarranger.info/redmine/issues/2888</a:t>
            </a:r>
            <a:endParaRPr lang="ja-JP" altLang="en-US" dirty="0">
              <a:hlinkClick r:id="rId3"/>
            </a:endParaRPr>
          </a:p>
          <a:p>
            <a:pPr lvl="3"/>
            <a:r>
              <a:rPr lang="ja-JP" altLang="en-US" dirty="0"/>
              <a:t>処理終了後も</a:t>
            </a:r>
            <a:r>
              <a:rPr lang="en-US" altLang="ja-JP" dirty="0"/>
              <a:t>manager</a:t>
            </a:r>
            <a:r>
              <a:rPr lang="ja-JP" altLang="en-US" dirty="0"/>
              <a:t>「ジョブ実行管理」のステータスが実行中のままになる件</a:t>
            </a:r>
          </a:p>
          <a:p>
            <a:pPr lvl="4"/>
            <a:r>
              <a:rPr lang="en-US" altLang="ja-JP" dirty="0">
                <a:hlinkClick r:id="rId3"/>
              </a:rPr>
              <a:t>https://www.jobarranger.info/redmine/issues/2920</a:t>
            </a:r>
            <a:endParaRPr lang="ja-JP" altLang="en-US" dirty="0"/>
          </a:p>
          <a:p>
            <a:pPr lvl="1"/>
            <a:r>
              <a:rPr kumimoji="1" lang="ja-JP" altLang="en-US" dirty="0"/>
              <a:t>関連するリリースノート</a:t>
            </a:r>
          </a:p>
          <a:p>
            <a:pPr lvl="2"/>
            <a:r>
              <a:rPr lang="en-US" altLang="ja-JP" dirty="0"/>
              <a:t>2017-09-19 : </a:t>
            </a:r>
            <a:r>
              <a:rPr lang="en-US" altLang="ja-JP" dirty="0">
                <a:hlinkClick r:id="rId4"/>
              </a:rPr>
              <a:t>Version 3.4.0</a:t>
            </a:r>
            <a:endParaRPr lang="en-US" altLang="ja-JP" dirty="0"/>
          </a:p>
          <a:p>
            <a:pPr lvl="3"/>
            <a:r>
              <a:rPr lang="en-US" altLang="ja-JP" dirty="0"/>
              <a:t>Windows</a:t>
            </a:r>
            <a:r>
              <a:rPr lang="ja-JP" altLang="en-US" dirty="0"/>
              <a:t>エージェントで多数ジョブ同時実行の過負荷時に起きうるエラー解消</a:t>
            </a:r>
          </a:p>
          <a:p>
            <a:pPr lvl="4"/>
            <a:r>
              <a:rPr lang="en-US" altLang="ja-JP" dirty="0"/>
              <a:t>SQLite</a:t>
            </a:r>
            <a:r>
              <a:rPr lang="ja-JP" altLang="en-US" dirty="0"/>
              <a:t>の</a:t>
            </a:r>
            <a:r>
              <a:rPr lang="en-US" altLang="ja-JP" dirty="0"/>
              <a:t>journal</a:t>
            </a:r>
            <a:r>
              <a:rPr lang="ja-JP" altLang="en-US" dirty="0"/>
              <a:t>ファイルを掴みあった際に</a:t>
            </a:r>
            <a:r>
              <a:rPr lang="en-US" altLang="ja-JP" dirty="0"/>
              <a:t>Permission denied</a:t>
            </a:r>
            <a:r>
              <a:rPr lang="ja-JP" altLang="en-US" dirty="0"/>
              <a:t>エラーが起きる問題解消</a:t>
            </a:r>
          </a:p>
          <a:p>
            <a:pPr lvl="4"/>
            <a:r>
              <a:rPr lang="ja-JP" altLang="en-US" dirty="0"/>
              <a:t>プロセス終了後にも一時ファイルが残り、プロセス無エラーとなる問題解消</a:t>
            </a:r>
          </a:p>
          <a:p>
            <a:pPr lvl="3"/>
            <a:r>
              <a:rPr lang="ja-JP" altLang="en-US" dirty="0"/>
              <a:t>変数アイコンで異例な変数値セットの失敗時にはエラー停止</a:t>
            </a:r>
          </a:p>
          <a:p>
            <a:pPr lvl="2"/>
            <a:r>
              <a:rPr lang="en-US" altLang="ja-JP" dirty="0"/>
              <a:t>2014-07-16 : </a:t>
            </a:r>
            <a:r>
              <a:rPr lang="en-US" altLang="ja-JP" dirty="0">
                <a:hlinkClick r:id="rId4"/>
              </a:rPr>
              <a:t>Version 2.0.1</a:t>
            </a:r>
            <a:endParaRPr lang="en-US" altLang="ja-JP" dirty="0"/>
          </a:p>
          <a:p>
            <a:pPr lvl="3"/>
            <a:r>
              <a:rPr lang="ja-JP" altLang="en-US" dirty="0"/>
              <a:t>ジョブネットの多重起動抑止機能を追加</a:t>
            </a:r>
            <a:endParaRPr kumimoji="1" lang="ja-JP" altLang="en-US" dirty="0"/>
          </a:p>
          <a:p>
            <a:pPr lvl="2"/>
            <a:endParaRPr kumimoji="1" lang="ja-JP" altLang="en-US" dirty="0"/>
          </a:p>
          <a:p>
            <a:pPr lvl="2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9928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1D0236-C238-4A64-A100-55BF4F3C1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実装課題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93E7B9-DAB9-47C9-A50B-FDD5B139F9C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kumimoji="1" lang="ja-JP" altLang="en-US" dirty="0"/>
              <a:t>環境変数</a:t>
            </a:r>
          </a:p>
          <a:p>
            <a:pPr lvl="1"/>
            <a:r>
              <a:rPr kumimoji="1" lang="ja-JP" altLang="en-US" dirty="0"/>
              <a:t>ローカル変数</a:t>
            </a:r>
            <a:r>
              <a:rPr kumimoji="1" lang="en-US" altLang="ja-JP" dirty="0"/>
              <a:t>(</a:t>
            </a:r>
            <a:r>
              <a:rPr kumimoji="1" lang="ja-JP" altLang="en-US" dirty="0"/>
              <a:t>ジョブアイコン内のみで参照可能</a:t>
            </a:r>
            <a:r>
              <a:rPr kumimoji="1" lang="en-US" altLang="ja-JP" dirty="0"/>
              <a:t>)</a:t>
            </a:r>
            <a:endParaRPr kumimoji="1" lang="ja-JP" altLang="en-US" dirty="0"/>
          </a:p>
          <a:p>
            <a:pPr lvl="2"/>
            <a:r>
              <a:rPr lang="ja-JP" altLang="en-US" dirty="0"/>
              <a:t>ジョブ変数　⇒ジョブアイコン内でのみ環境変数として使用可能</a:t>
            </a:r>
          </a:p>
          <a:p>
            <a:pPr lvl="2"/>
            <a:endParaRPr kumimoji="1" lang="ja-JP" altLang="en-US" dirty="0"/>
          </a:p>
          <a:p>
            <a:pPr lvl="1"/>
            <a:r>
              <a:rPr lang="ja-JP" altLang="en-US" dirty="0"/>
              <a:t>グローバル変数</a:t>
            </a:r>
            <a:r>
              <a:rPr lang="en-US" altLang="ja-JP" dirty="0"/>
              <a:t>(</a:t>
            </a:r>
            <a:r>
              <a:rPr lang="ja-JP" altLang="en-US" dirty="0"/>
              <a:t>ジョブネット間で参照可能</a:t>
            </a:r>
            <a:r>
              <a:rPr lang="en-US" altLang="ja-JP" dirty="0"/>
              <a:t>)</a:t>
            </a:r>
            <a:endParaRPr lang="ja-JP" altLang="en-US" dirty="0"/>
          </a:p>
          <a:p>
            <a:pPr lvl="2"/>
            <a:r>
              <a:rPr kumimoji="1" lang="ja-JP" altLang="en-US" dirty="0"/>
              <a:t>ジョブコントローラ変数　⇒ジョブネット内の全アイコンで環境変数として利用可能</a:t>
            </a:r>
          </a:p>
          <a:p>
            <a:pPr lvl="2"/>
            <a:r>
              <a:rPr kumimoji="1" lang="ja-JP" altLang="en-US" dirty="0"/>
              <a:t>ジョブ停止コード</a:t>
            </a:r>
            <a:r>
              <a:rPr kumimoji="1" lang="en-US" altLang="ja-JP" dirty="0"/>
              <a:t>(Job stop code)</a:t>
            </a:r>
            <a:r>
              <a:rPr kumimoji="1" lang="ja-JP" altLang="en-US" dirty="0"/>
              <a:t>　⇒</a:t>
            </a:r>
            <a:r>
              <a:rPr kumimoji="1" lang="en-US" altLang="ja-JP" dirty="0"/>
              <a:t>0</a:t>
            </a:r>
            <a:r>
              <a:rPr kumimoji="1" lang="ja-JP" altLang="en-US" dirty="0"/>
              <a:t>～</a:t>
            </a:r>
            <a:r>
              <a:rPr kumimoji="1" lang="en-US" altLang="ja-JP" dirty="0"/>
              <a:t>10</a:t>
            </a:r>
            <a:r>
              <a:rPr kumimoji="1" lang="ja-JP" altLang="en-US" dirty="0"/>
              <a:t>の</a:t>
            </a:r>
            <a:r>
              <a:rPr kumimoji="1" lang="en-US" altLang="ja-JP" dirty="0"/>
              <a:t>32</a:t>
            </a:r>
            <a:r>
              <a:rPr kumimoji="1" lang="ja-JP" altLang="en-US" dirty="0"/>
              <a:t>乗、</a:t>
            </a:r>
            <a:r>
              <a:rPr kumimoji="1" lang="en-US" altLang="ja-JP" dirty="0"/>
              <a:t>(</a:t>
            </a:r>
            <a:r>
              <a:rPr kumimoji="1" lang="ja-JP" altLang="en-US" dirty="0"/>
              <a:t>カンマかハイフンで指定可能</a:t>
            </a:r>
            <a:r>
              <a:rPr kumimoji="1" lang="en-US" altLang="ja-JP" dirty="0"/>
              <a:t>)</a:t>
            </a:r>
          </a:p>
          <a:p>
            <a:pPr lvl="2"/>
            <a:r>
              <a:rPr lang="ja-JP" altLang="en-US" dirty="0"/>
              <a:t>アイコン状態</a:t>
            </a:r>
            <a:r>
              <a:rPr lang="en-US" altLang="ja-JP" dirty="0"/>
              <a:t>(ICON_STATUS)</a:t>
            </a:r>
            <a:r>
              <a:rPr lang="ja-JP" altLang="en-US" dirty="0"/>
              <a:t>	⇒</a:t>
            </a:r>
            <a:r>
              <a:rPr lang="en-US" altLang="ja-JP" dirty="0"/>
              <a:t>0:</a:t>
            </a:r>
            <a:r>
              <a:rPr lang="ja-JP" altLang="en-US" dirty="0"/>
              <a:t>正常終了、</a:t>
            </a:r>
            <a:r>
              <a:rPr lang="en-US" altLang="ja-JP" dirty="0"/>
              <a:t>1:</a:t>
            </a:r>
            <a:r>
              <a:rPr lang="ja-JP" altLang="en-US" dirty="0"/>
              <a:t>停止コード検出、</a:t>
            </a:r>
            <a:r>
              <a:rPr lang="en-US" altLang="ja-JP" dirty="0"/>
              <a:t>2:</a:t>
            </a:r>
            <a:r>
              <a:rPr lang="ja-JP" altLang="en-US" dirty="0"/>
              <a:t>処理エラー</a:t>
            </a:r>
            <a:endParaRPr lang="en-US" altLang="ja-JP" dirty="0"/>
          </a:p>
          <a:p>
            <a:pPr lvl="2"/>
            <a:r>
              <a:rPr lang="ja-JP" altLang="en-US" dirty="0"/>
              <a:t>ジョブの戻り値</a:t>
            </a:r>
            <a:r>
              <a:rPr lang="en-US" altLang="ja-JP" dirty="0"/>
              <a:t>(JOB_EXIT_CD)</a:t>
            </a:r>
            <a:r>
              <a:rPr lang="ja-JP" altLang="en-US" dirty="0"/>
              <a:t>	⇒</a:t>
            </a:r>
            <a:r>
              <a:rPr lang="en-US" altLang="ja-JP" dirty="0"/>
              <a:t>0</a:t>
            </a:r>
            <a:r>
              <a:rPr lang="ja-JP" altLang="en-US" dirty="0"/>
              <a:t>～</a:t>
            </a:r>
            <a:r>
              <a:rPr lang="en-US" altLang="ja-JP" dirty="0"/>
              <a:t>255</a:t>
            </a:r>
          </a:p>
          <a:p>
            <a:pPr lvl="2"/>
            <a:endParaRPr kumimoji="1" lang="en-US" altLang="ja-JP" dirty="0"/>
          </a:p>
          <a:p>
            <a:pPr lvl="2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7439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406B84-506C-48B3-84E2-5D4FE3B21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実装課題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F349FEE-801A-4C25-9E20-54C3DDC10F7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kumimoji="1" lang="ja-JP" altLang="en-US" dirty="0"/>
              <a:t>ジョブアインの設定</a:t>
            </a:r>
          </a:p>
          <a:p>
            <a:pPr lvl="1"/>
            <a:r>
              <a:rPr kumimoji="1" lang="ja-JP" altLang="en-US" dirty="0"/>
              <a:t>異常ジョブの復旧方法</a:t>
            </a:r>
          </a:p>
          <a:p>
            <a:pPr lvl="2"/>
            <a:r>
              <a:rPr kumimoji="1" lang="ja-JP" altLang="en-US" dirty="0"/>
              <a:t>手動で復旧する場合</a:t>
            </a:r>
          </a:p>
          <a:p>
            <a:pPr lvl="3"/>
            <a:r>
              <a:rPr lang="en-US" altLang="ja-JP" dirty="0"/>
              <a:t>Job</a:t>
            </a:r>
            <a:r>
              <a:rPr lang="ja-JP" altLang="en-US" dirty="0"/>
              <a:t> </a:t>
            </a:r>
            <a:r>
              <a:rPr lang="en-US" altLang="ja-JP" dirty="0"/>
              <a:t>stop</a:t>
            </a:r>
            <a:r>
              <a:rPr lang="ja-JP" altLang="en-US" dirty="0"/>
              <a:t> </a:t>
            </a:r>
            <a:r>
              <a:rPr lang="en-US" altLang="ja-JP" dirty="0"/>
              <a:t>code</a:t>
            </a:r>
            <a:r>
              <a:rPr lang="ja-JP" altLang="en-US" dirty="0"/>
              <a:t> に範囲を指定</a:t>
            </a:r>
          </a:p>
          <a:p>
            <a:pPr lvl="3"/>
            <a:r>
              <a:rPr kumimoji="1" lang="en-US" altLang="ja-JP" dirty="0"/>
              <a:t>Continue</a:t>
            </a:r>
            <a:r>
              <a:rPr lang="ja-JP" altLang="en-US" dirty="0"/>
              <a:t> をオフ</a:t>
            </a:r>
          </a:p>
          <a:p>
            <a:pPr lvl="2"/>
            <a:r>
              <a:rPr kumimoji="1" lang="ja-JP" altLang="en-US" dirty="0"/>
              <a:t>後続ジョブで復旧する場合</a:t>
            </a:r>
          </a:p>
          <a:p>
            <a:pPr lvl="3"/>
            <a:r>
              <a:rPr lang="en-US" altLang="ja-JP" dirty="0"/>
              <a:t>Job</a:t>
            </a:r>
            <a:r>
              <a:rPr lang="ja-JP" altLang="en-US" dirty="0"/>
              <a:t> </a:t>
            </a:r>
            <a:r>
              <a:rPr lang="en-US" altLang="ja-JP" dirty="0"/>
              <a:t>stop code</a:t>
            </a:r>
            <a:r>
              <a:rPr lang="ja-JP" altLang="en-US" dirty="0"/>
              <a:t> に範囲を指定</a:t>
            </a:r>
          </a:p>
          <a:p>
            <a:pPr lvl="3"/>
            <a:r>
              <a:rPr kumimoji="1" lang="en-US" altLang="ja-JP" dirty="0"/>
              <a:t>Continue</a:t>
            </a:r>
            <a:r>
              <a:rPr kumimoji="1" lang="ja-JP" altLang="en-US" dirty="0"/>
              <a:t> をオン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エラーを無視する場合</a:t>
            </a:r>
          </a:p>
          <a:p>
            <a:pPr lvl="3"/>
            <a:r>
              <a:rPr lang="en-US" altLang="ja-JP" dirty="0"/>
              <a:t>Job</a:t>
            </a:r>
            <a:r>
              <a:rPr lang="ja-JP" altLang="en-US" dirty="0"/>
              <a:t> </a:t>
            </a:r>
            <a:r>
              <a:rPr lang="en-US" altLang="ja-JP" dirty="0"/>
              <a:t>stop code</a:t>
            </a:r>
            <a:r>
              <a:rPr lang="ja-JP" altLang="en-US" dirty="0"/>
              <a:t> を設定しない</a:t>
            </a:r>
          </a:p>
          <a:p>
            <a:pPr lvl="3"/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682CAD4-C317-4EC0-8893-56EB6137BB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2307" y="1505903"/>
            <a:ext cx="2640330" cy="4947285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AF8C047-6B36-4D92-8CBF-0D29BE0F4B8F}"/>
              </a:ext>
            </a:extLst>
          </p:cNvPr>
          <p:cNvSpPr/>
          <p:nvPr/>
        </p:nvSpPr>
        <p:spPr bwMode="auto">
          <a:xfrm>
            <a:off x="3705312" y="2600080"/>
            <a:ext cx="2556000" cy="21600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F445CD3-FBF4-4F74-9243-E697078DD59C}"/>
              </a:ext>
            </a:extLst>
          </p:cNvPr>
          <p:cNvSpPr/>
          <p:nvPr/>
        </p:nvSpPr>
        <p:spPr bwMode="auto">
          <a:xfrm>
            <a:off x="3770251" y="5018600"/>
            <a:ext cx="68400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35E9E5B-DA6A-4145-8667-14847DE3B77D}"/>
              </a:ext>
            </a:extLst>
          </p:cNvPr>
          <p:cNvSpPr/>
          <p:nvPr/>
        </p:nvSpPr>
        <p:spPr bwMode="auto">
          <a:xfrm>
            <a:off x="3692065" y="5377736"/>
            <a:ext cx="1332000" cy="21600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80DE13D-0240-42C6-B572-A8C5349D8789}"/>
              </a:ext>
            </a:extLst>
          </p:cNvPr>
          <p:cNvSpPr/>
          <p:nvPr/>
        </p:nvSpPr>
        <p:spPr bwMode="auto">
          <a:xfrm>
            <a:off x="5641460" y="5402914"/>
            <a:ext cx="54000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吹き出し: 四角形 9">
            <a:extLst>
              <a:ext uri="{FF2B5EF4-FFF2-40B4-BE49-F238E27FC236}">
                <a16:creationId xmlns:a16="http://schemas.microsoft.com/office/drawing/2014/main" id="{8008B9A1-4784-4C74-9541-BE6E6BD88CBB}"/>
              </a:ext>
            </a:extLst>
          </p:cNvPr>
          <p:cNvSpPr/>
          <p:nvPr/>
        </p:nvSpPr>
        <p:spPr bwMode="auto">
          <a:xfrm>
            <a:off x="6414508" y="2307064"/>
            <a:ext cx="1739826" cy="534368"/>
          </a:xfrm>
          <a:prstGeom prst="wedgeRectCallout">
            <a:avLst>
              <a:gd name="adj1" fmla="val -55701"/>
              <a:gd name="adj2" fmla="val 16159"/>
            </a:avLst>
          </a:prstGeom>
          <a:solidFill>
            <a:srgbClr val="FFFF00"/>
          </a:solidFill>
          <a:ln w="9525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ジョブが異常終了したときに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コマンドを指定可能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プロジェクトでは未使用</a:t>
            </a: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吹き出し: 四角形 10">
            <a:extLst>
              <a:ext uri="{FF2B5EF4-FFF2-40B4-BE49-F238E27FC236}">
                <a16:creationId xmlns:a16="http://schemas.microsoft.com/office/drawing/2014/main" id="{D520A1A2-E0C8-4408-9830-C55685840ECF}"/>
              </a:ext>
            </a:extLst>
          </p:cNvPr>
          <p:cNvSpPr/>
          <p:nvPr/>
        </p:nvSpPr>
        <p:spPr bwMode="auto">
          <a:xfrm>
            <a:off x="6334284" y="5385536"/>
            <a:ext cx="2252787" cy="534368"/>
          </a:xfrm>
          <a:prstGeom prst="wedgeRectCallout">
            <a:avLst>
              <a:gd name="adj1" fmla="val -56054"/>
              <a:gd name="adj2" fmla="val -31456"/>
            </a:avLst>
          </a:prstGeom>
          <a:solidFill>
            <a:srgbClr val="FFFF00"/>
          </a:solidFill>
          <a:ln w="9525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ジョブが異常終了した際、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後続処理を実行したいときにチェック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チェックしないと手動で処置が必要</a:t>
            </a:r>
          </a:p>
        </p:txBody>
      </p:sp>
      <p:sp>
        <p:nvSpPr>
          <p:cNvPr id="12" name="吹き出し: 四角形 11">
            <a:extLst>
              <a:ext uri="{FF2B5EF4-FFF2-40B4-BE49-F238E27FC236}">
                <a16:creationId xmlns:a16="http://schemas.microsoft.com/office/drawing/2014/main" id="{15B3ED3D-A788-4742-976E-D408F6D644F4}"/>
              </a:ext>
            </a:extLst>
          </p:cNvPr>
          <p:cNvSpPr/>
          <p:nvPr/>
        </p:nvSpPr>
        <p:spPr bwMode="auto">
          <a:xfrm>
            <a:off x="863584" y="4400653"/>
            <a:ext cx="2637508" cy="996033"/>
          </a:xfrm>
          <a:prstGeom prst="wedgeRectCallout">
            <a:avLst>
              <a:gd name="adj1" fmla="val 61636"/>
              <a:gd name="adj2" fmla="val 19352"/>
            </a:avLst>
          </a:prstGeom>
          <a:solidFill>
            <a:srgbClr val="FFFF00"/>
          </a:solidFill>
          <a:ln w="9525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ジョブが異常終了した際、</a:t>
            </a:r>
            <a:endParaRPr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終了コードが自動的に設定される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※OS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や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AP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に依存するため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事前に設定値が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わからない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自動的にジョブ制御変数が生成されるので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JOB_EXIT_CD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にチェックは不要</a:t>
            </a:r>
          </a:p>
        </p:txBody>
      </p:sp>
      <p:sp>
        <p:nvSpPr>
          <p:cNvPr id="13" name="吹き出し: 四角形 12">
            <a:extLst>
              <a:ext uri="{FF2B5EF4-FFF2-40B4-BE49-F238E27FC236}">
                <a16:creationId xmlns:a16="http://schemas.microsoft.com/office/drawing/2014/main" id="{4E55E1C1-8018-4F0C-A480-E8F6E1D9C873}"/>
              </a:ext>
            </a:extLst>
          </p:cNvPr>
          <p:cNvSpPr/>
          <p:nvPr/>
        </p:nvSpPr>
        <p:spPr bwMode="auto">
          <a:xfrm>
            <a:off x="583928" y="5472842"/>
            <a:ext cx="2913224" cy="842145"/>
          </a:xfrm>
          <a:prstGeom prst="wedgeRectCallout">
            <a:avLst>
              <a:gd name="adj1" fmla="val 56238"/>
              <a:gd name="adj2" fmla="val -45263"/>
            </a:avLst>
          </a:prstGeom>
          <a:solidFill>
            <a:srgbClr val="FFFF00"/>
          </a:solidFill>
          <a:ln w="9525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JOB_EXIT_CD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の値が</a:t>
            </a: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Job stop code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endParaRPr kumimoji="1" lang="en-US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範囲内の場合、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ジョブの異常終了とみなす</a:t>
            </a:r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※ICON_STATUS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に下記のいずれかが設定される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1: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停止コード検出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2: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 処理エラー　　</a:t>
            </a:r>
            <a:endParaRPr kumimoji="1" lang="en-US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DACE8317-3B09-4C09-B086-A26AEEDDB936}"/>
              </a:ext>
            </a:extLst>
          </p:cNvPr>
          <p:cNvSpPr/>
          <p:nvPr/>
        </p:nvSpPr>
        <p:spPr bwMode="auto">
          <a:xfrm>
            <a:off x="3706640" y="2824040"/>
            <a:ext cx="2556000" cy="79200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吹き出し: 四角形 14">
            <a:extLst>
              <a:ext uri="{FF2B5EF4-FFF2-40B4-BE49-F238E27FC236}">
                <a16:creationId xmlns:a16="http://schemas.microsoft.com/office/drawing/2014/main" id="{813394E2-F8D0-4184-99D7-D8AC367DEC60}"/>
              </a:ext>
            </a:extLst>
          </p:cNvPr>
          <p:cNvSpPr/>
          <p:nvPr/>
        </p:nvSpPr>
        <p:spPr bwMode="auto">
          <a:xfrm>
            <a:off x="6409509" y="2917824"/>
            <a:ext cx="3136041" cy="842145"/>
          </a:xfrm>
          <a:prstGeom prst="wedgeRectCallout">
            <a:avLst>
              <a:gd name="adj1" fmla="val -53601"/>
              <a:gd name="adj2" fmla="val -23496"/>
            </a:avLst>
          </a:prstGeom>
          <a:solidFill>
            <a:srgbClr val="FFFF00"/>
          </a:solidFill>
          <a:ln w="9525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ジョブの実行結果は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JOB_EXIT_CD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に格納されるが、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複数のコマンドを実行した場合、最後のコマンドの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実行結果が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JOB_EXIT_CD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に格納される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複数のコマンドを実行する際は異常終了を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判断するため専用のジョブ変数などの定義が必要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A07FE4E-AE4B-45F5-88EF-4B1209DD2259}"/>
              </a:ext>
            </a:extLst>
          </p:cNvPr>
          <p:cNvSpPr/>
          <p:nvPr/>
        </p:nvSpPr>
        <p:spPr bwMode="auto">
          <a:xfrm>
            <a:off x="3707962" y="3620498"/>
            <a:ext cx="2556000" cy="104400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758FF6F-BD15-47F7-9EC0-9EBBB09E23D3}"/>
              </a:ext>
            </a:extLst>
          </p:cNvPr>
          <p:cNvSpPr/>
          <p:nvPr/>
        </p:nvSpPr>
        <p:spPr bwMode="auto">
          <a:xfrm>
            <a:off x="3701338" y="4695253"/>
            <a:ext cx="2556000" cy="68400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吹き出し: 四角形 17">
            <a:extLst>
              <a:ext uri="{FF2B5EF4-FFF2-40B4-BE49-F238E27FC236}">
                <a16:creationId xmlns:a16="http://schemas.microsoft.com/office/drawing/2014/main" id="{B6613D46-1AE8-4950-939C-1E9F63E95D64}"/>
              </a:ext>
            </a:extLst>
          </p:cNvPr>
          <p:cNvSpPr/>
          <p:nvPr/>
        </p:nvSpPr>
        <p:spPr bwMode="auto">
          <a:xfrm>
            <a:off x="6409259" y="3838492"/>
            <a:ext cx="2381027" cy="688256"/>
          </a:xfrm>
          <a:prstGeom prst="wedgeRectCallout">
            <a:avLst>
              <a:gd name="adj1" fmla="val -54699"/>
              <a:gd name="adj2" fmla="val 16159"/>
            </a:avLst>
          </a:prstGeom>
          <a:solidFill>
            <a:srgbClr val="FFFF00"/>
          </a:solidFill>
          <a:ln w="9525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ジョブ変数はジョブアイコン内でのみ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環境変更として参照可能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更新不可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コマンド引数の引き渡しに使えるが、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プロジェクトでは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未使用</a:t>
            </a:r>
          </a:p>
        </p:txBody>
      </p:sp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01119A43-01C2-4757-884B-21B985A6F0D1}"/>
              </a:ext>
            </a:extLst>
          </p:cNvPr>
          <p:cNvSpPr/>
          <p:nvPr/>
        </p:nvSpPr>
        <p:spPr bwMode="auto">
          <a:xfrm>
            <a:off x="6411611" y="4603147"/>
            <a:ext cx="2124547" cy="688256"/>
          </a:xfrm>
          <a:prstGeom prst="wedgeRectCallout">
            <a:avLst>
              <a:gd name="adj1" fmla="val -55701"/>
              <a:gd name="adj2" fmla="val 16159"/>
            </a:avLst>
          </a:prstGeom>
          <a:solidFill>
            <a:srgbClr val="FFFF00"/>
          </a:solidFill>
          <a:ln w="9525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ジョブ制御変数はジョブネット内で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環境変数として使用可能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子ジョブネットに引き継げるが、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親ジョブネットに引き継げない</a:t>
            </a:r>
          </a:p>
        </p:txBody>
      </p:sp>
    </p:spTree>
    <p:extLst>
      <p:ext uri="{BB962C8B-B14F-4D97-AF65-F5344CB8AC3E}">
        <p14:creationId xmlns:p14="http://schemas.microsoft.com/office/powerpoint/2010/main" val="3317300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A9F270-BF53-4A73-98CB-CA7F37734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実装課題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B551B17-4442-4409-BFB5-6365A2F26FE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kumimoji="1" lang="ja-JP" altLang="en-US" dirty="0"/>
              <a:t>変数アイコン</a:t>
            </a:r>
            <a:r>
              <a:rPr kumimoji="1" lang="en-US" altLang="ja-JP" dirty="0"/>
              <a:t>(Variable)</a:t>
            </a:r>
            <a:endParaRPr kumimoji="1" lang="ja-JP" altLang="en-US" dirty="0"/>
          </a:p>
          <a:p>
            <a:pPr lvl="1"/>
            <a:r>
              <a:rPr kumimoji="1" lang="ja-JP" altLang="en-US" dirty="0"/>
              <a:t>ジョブの異常を検知するため、ジョブネットの最初に</a:t>
            </a:r>
            <a:r>
              <a:rPr kumimoji="1" lang="en-US" altLang="ja-JP" dirty="0"/>
              <a:t>JOB_EXIT_CD</a:t>
            </a:r>
            <a:r>
              <a:rPr kumimoji="1" lang="ja-JP" altLang="en-US" dirty="0"/>
              <a:t> </a:t>
            </a:r>
            <a:r>
              <a:rPr kumimoji="1" lang="en-US" altLang="ja-JP" dirty="0"/>
              <a:t>= 0</a:t>
            </a:r>
            <a:r>
              <a:rPr kumimoji="1" lang="ja-JP" altLang="en-US" dirty="0"/>
              <a:t>を設定</a:t>
            </a:r>
          </a:p>
          <a:p>
            <a:pPr lvl="2"/>
            <a:r>
              <a:rPr lang="ja-JP" altLang="en-US" dirty="0"/>
              <a:t>ジョブネット実行時に</a:t>
            </a:r>
            <a:r>
              <a:rPr lang="en-US" altLang="ja-JP" dirty="0"/>
              <a:t>JOB_EXIT_CD</a:t>
            </a:r>
            <a:r>
              <a:rPr lang="ja-JP" altLang="en-US" dirty="0"/>
              <a:t>ジョブネット変数は生成されず、最初のジョブが異常終了すると後続の計算アイコン</a:t>
            </a:r>
            <a:r>
              <a:rPr lang="en-US" altLang="ja-JP" dirty="0"/>
              <a:t>(Calc)</a:t>
            </a:r>
            <a:r>
              <a:rPr lang="ja-JP" altLang="en-US" dirty="0"/>
              <a:t>で計算できず異常終了することを防ぐ</a:t>
            </a:r>
          </a:p>
          <a:p>
            <a:pPr lvl="1"/>
            <a:r>
              <a:rPr kumimoji="1" lang="en-US" altLang="ja-JP" dirty="0"/>
              <a:t>ERROR_COUNT</a:t>
            </a:r>
            <a:r>
              <a:rPr kumimoji="1" lang="ja-JP" altLang="en-US" dirty="0"/>
              <a:t>が</a:t>
            </a:r>
            <a:r>
              <a:rPr kumimoji="1" lang="en-US" altLang="ja-JP" dirty="0"/>
              <a:t>0</a:t>
            </a:r>
            <a:r>
              <a:rPr kumimoji="1" lang="ja-JP" altLang="en-US" dirty="0"/>
              <a:t>を超えたら異常と判断する</a:t>
            </a:r>
          </a:p>
          <a:p>
            <a:pPr lvl="2"/>
            <a:r>
              <a:rPr lang="en-US" altLang="ja-JP" dirty="0"/>
              <a:t>ERROR_COUNT =</a:t>
            </a:r>
            <a:br>
              <a:rPr lang="en-US" altLang="ja-JP" dirty="0"/>
            </a:br>
            <a:r>
              <a:rPr lang="en-US" altLang="ja-JP" dirty="0"/>
              <a:t> ERROR_COUNT</a:t>
            </a:r>
            <a:r>
              <a:rPr lang="ja-JP" altLang="en-US" dirty="0"/>
              <a:t> </a:t>
            </a:r>
            <a:r>
              <a:rPr lang="en-US" altLang="ja-JP" dirty="0"/>
              <a:t>+ ICON_STATUS + JOB_EXIT_CD</a:t>
            </a:r>
            <a:endParaRPr kumimoji="1" lang="ja-JP" altLang="en-US" dirty="0"/>
          </a:p>
          <a:p>
            <a:pPr lvl="2"/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09C0210D-FCBA-4EBF-AEB1-3346450FEE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1812" y="3314089"/>
            <a:ext cx="2941320" cy="295656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6F87E17E-6E09-4DA5-B975-9874F15942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261" y="2283352"/>
            <a:ext cx="2941320" cy="216408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5316E526-00C7-49C2-892F-0B03868583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8989" y="4639628"/>
            <a:ext cx="2941320" cy="1813560"/>
          </a:xfrm>
          <a:prstGeom prst="rect">
            <a:avLst/>
          </a:prstGeom>
        </p:spPr>
      </p:pic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B2A83B0B-3930-45EF-921A-0750FA205CCA}"/>
              </a:ext>
            </a:extLst>
          </p:cNvPr>
          <p:cNvCxnSpPr>
            <a:stCxn id="4" idx="3"/>
            <a:endCxn id="5" idx="1"/>
          </p:cNvCxnSpPr>
          <p:nvPr/>
        </p:nvCxnSpPr>
        <p:spPr bwMode="auto">
          <a:xfrm flipV="1">
            <a:off x="6423132" y="3365392"/>
            <a:ext cx="339129" cy="1426977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FCEEE0C8-64CA-47EF-A26A-001A2707AD8E}"/>
              </a:ext>
            </a:extLst>
          </p:cNvPr>
          <p:cNvCxnSpPr>
            <a:stCxn id="5" idx="2"/>
            <a:endCxn id="6" idx="0"/>
          </p:cNvCxnSpPr>
          <p:nvPr/>
        </p:nvCxnSpPr>
        <p:spPr bwMode="auto">
          <a:xfrm flipH="1">
            <a:off x="8229649" y="4447432"/>
            <a:ext cx="3272" cy="192196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32487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DBC293-4F2C-456F-91FE-03D12AA2A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実装課題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B67532-0BE9-49EE-8390-1F28B9E6ECD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altLang="ja-JP" dirty="0"/>
              <a:t>IF</a:t>
            </a:r>
            <a:r>
              <a:rPr lang="ja-JP" altLang="en-US" dirty="0"/>
              <a:t>アイコンで異常終了する判定</a:t>
            </a:r>
            <a:endParaRPr kumimoji="1" lang="ja-JP" altLang="en-US" dirty="0"/>
          </a:p>
          <a:p>
            <a:pPr lvl="1"/>
            <a:r>
              <a:rPr lang="en-US" altLang="ja-JP" dirty="0"/>
              <a:t>ERROR_COUNT+ ICON_STATUS+JOB_EXIT_CD</a:t>
            </a:r>
            <a:r>
              <a:rPr lang="ja-JP" altLang="en-US" dirty="0"/>
              <a:t> </a:t>
            </a:r>
            <a:r>
              <a:rPr lang="en-US" altLang="ja-JP" dirty="0"/>
              <a:t>=</a:t>
            </a:r>
            <a:r>
              <a:rPr lang="ja-JP" altLang="en-US" dirty="0"/>
              <a:t> </a:t>
            </a:r>
            <a:r>
              <a:rPr lang="en-US" altLang="ja-JP" dirty="0"/>
              <a:t>0</a:t>
            </a:r>
          </a:p>
          <a:p>
            <a:pPr lvl="2"/>
            <a:r>
              <a:rPr lang="en-US" altLang="ja-JP" dirty="0"/>
              <a:t>ICON_STATUS (Host</a:t>
            </a:r>
            <a:r>
              <a:rPr lang="ja-JP" altLang="en-US" dirty="0"/>
              <a:t> </a:t>
            </a:r>
            <a:r>
              <a:rPr lang="en-US" altLang="ja-JP" dirty="0"/>
              <a:t>name</a:t>
            </a:r>
            <a:r>
              <a:rPr lang="ja-JP" altLang="en-US" dirty="0"/>
              <a:t>が起動中か</a:t>
            </a:r>
            <a:r>
              <a:rPr lang="en-US" altLang="ja-JP" dirty="0"/>
              <a:t>)</a:t>
            </a:r>
            <a:endParaRPr lang="ja-JP" altLang="en-US" dirty="0"/>
          </a:p>
          <a:p>
            <a:pPr lvl="2"/>
            <a:r>
              <a:rPr lang="en-US" altLang="ja-JP" dirty="0"/>
              <a:t>JOB_EXIT_CD (</a:t>
            </a:r>
            <a:r>
              <a:rPr lang="ja-JP" altLang="en-US" dirty="0"/>
              <a:t>コマンド実行が正常か</a:t>
            </a:r>
            <a:r>
              <a:rPr lang="en-US" altLang="ja-JP" dirty="0"/>
              <a:t>)</a:t>
            </a:r>
            <a:endParaRPr lang="ja-JP" altLang="en-US" dirty="0"/>
          </a:p>
          <a:p>
            <a:pPr lvl="1"/>
            <a:r>
              <a:rPr kumimoji="1" lang="en-US" altLang="ja-JP" dirty="0"/>
              <a:t>ERROR_COUNT</a:t>
            </a:r>
            <a:r>
              <a:rPr kumimoji="1" lang="ja-JP" altLang="en-US" dirty="0"/>
              <a:t> </a:t>
            </a:r>
            <a:r>
              <a:rPr lang="en-US" altLang="ja-JP" dirty="0"/>
              <a:t>&gt;</a:t>
            </a:r>
            <a:r>
              <a:rPr kumimoji="1" lang="ja-JP" altLang="en-US" dirty="0"/>
              <a:t> </a:t>
            </a:r>
            <a:r>
              <a:rPr lang="en-US" altLang="ja-JP" dirty="0"/>
              <a:t>0</a:t>
            </a:r>
            <a:r>
              <a:rPr kumimoji="1" lang="ja-JP" altLang="en-US" dirty="0"/>
              <a:t>で異常終了に分岐</a:t>
            </a:r>
          </a:p>
          <a:p>
            <a:pPr lvl="1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99D6772A-C3A2-4519-BABA-A0D77A8E9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65" y="3152773"/>
            <a:ext cx="4219575" cy="3300413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5E664451-5CCB-4987-8A9C-48CDFF23C0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5050" y="2798549"/>
            <a:ext cx="1885950" cy="3533775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82791FE2-F102-436E-AE49-85912E4904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5352" y="2401066"/>
            <a:ext cx="4219576" cy="3300413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BADE24AC-D214-4CE2-8E94-EADB4E493B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4394" y="844124"/>
            <a:ext cx="2786063" cy="2647950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45561A89-59B0-44F0-BF9D-741D6064D6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4395" y="3805236"/>
            <a:ext cx="2786063" cy="2647950"/>
          </a:xfrm>
          <a:prstGeom prst="rect">
            <a:avLst/>
          </a:prstGeom>
        </p:spPr>
      </p:pic>
      <p:sp>
        <p:nvSpPr>
          <p:cNvPr id="20" name="吹き出し: 四角形 19">
            <a:extLst>
              <a:ext uri="{FF2B5EF4-FFF2-40B4-BE49-F238E27FC236}">
                <a16:creationId xmlns:a16="http://schemas.microsoft.com/office/drawing/2014/main" id="{CB711482-C5DD-4B8B-B56A-622AD38600C4}"/>
              </a:ext>
            </a:extLst>
          </p:cNvPr>
          <p:cNvSpPr/>
          <p:nvPr/>
        </p:nvSpPr>
        <p:spPr bwMode="auto">
          <a:xfrm>
            <a:off x="248451" y="5365087"/>
            <a:ext cx="1226865" cy="534368"/>
          </a:xfrm>
          <a:prstGeom prst="wedgeRectCallout">
            <a:avLst>
              <a:gd name="adj1" fmla="val -10121"/>
              <a:gd name="adj2" fmla="val -212730"/>
            </a:avLst>
          </a:prstGeom>
          <a:solidFill>
            <a:srgbClr val="FFFF00"/>
          </a:solidFill>
          <a:ln w="12700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最初にジョブネット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変数を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定義する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JOB_EXIT_CD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=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  <a:endParaRPr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6E0A722-1C45-4D2D-940A-1558BAE2E081}"/>
              </a:ext>
            </a:extLst>
          </p:cNvPr>
          <p:cNvSpPr/>
          <p:nvPr/>
        </p:nvSpPr>
        <p:spPr bwMode="auto">
          <a:xfrm>
            <a:off x="626732" y="4293130"/>
            <a:ext cx="396000" cy="21600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E03E27FD-7EFD-4CF0-B3EE-96D6F21AF90A}"/>
              </a:ext>
            </a:extLst>
          </p:cNvPr>
          <p:cNvCxnSpPr>
            <a:endCxn id="28" idx="1"/>
          </p:cNvCxnSpPr>
          <p:nvPr/>
        </p:nvCxnSpPr>
        <p:spPr bwMode="auto">
          <a:xfrm flipV="1">
            <a:off x="3919993" y="2611350"/>
            <a:ext cx="3050402" cy="541423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24" name="吹き出し: 四角形 23">
            <a:extLst>
              <a:ext uri="{FF2B5EF4-FFF2-40B4-BE49-F238E27FC236}">
                <a16:creationId xmlns:a16="http://schemas.microsoft.com/office/drawing/2014/main" id="{9513253B-C7DC-4E13-8E26-1F11002A4631}"/>
              </a:ext>
            </a:extLst>
          </p:cNvPr>
          <p:cNvSpPr/>
          <p:nvPr/>
        </p:nvSpPr>
        <p:spPr bwMode="auto">
          <a:xfrm>
            <a:off x="5582254" y="2164785"/>
            <a:ext cx="1258925" cy="380480"/>
          </a:xfrm>
          <a:prstGeom prst="wedgeRectCallout">
            <a:avLst>
              <a:gd name="adj1" fmla="val 44043"/>
              <a:gd name="adj2" fmla="val 77309"/>
            </a:avLst>
          </a:prstGeom>
          <a:solidFill>
            <a:srgbClr val="FFFF00"/>
          </a:solidFill>
          <a:ln w="12700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サーバー停止の場合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ICON_STATUS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=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7ABDF1CB-29A2-46D7-94E6-0946AB65E3CE}"/>
              </a:ext>
            </a:extLst>
          </p:cNvPr>
          <p:cNvCxnSpPr>
            <a:endCxn id="30" idx="1"/>
          </p:cNvCxnSpPr>
          <p:nvPr/>
        </p:nvCxnSpPr>
        <p:spPr bwMode="auto">
          <a:xfrm>
            <a:off x="3112123" y="4004981"/>
            <a:ext cx="3860922" cy="2091689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CE388FA-5023-4C36-924E-002D01E9617F}"/>
              </a:ext>
            </a:extLst>
          </p:cNvPr>
          <p:cNvSpPr/>
          <p:nvPr/>
        </p:nvSpPr>
        <p:spPr bwMode="auto">
          <a:xfrm>
            <a:off x="6970395" y="2557350"/>
            <a:ext cx="1656000" cy="10800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CA71F48-BC7D-4103-A5C7-543DA2888014}"/>
              </a:ext>
            </a:extLst>
          </p:cNvPr>
          <p:cNvSpPr/>
          <p:nvPr/>
        </p:nvSpPr>
        <p:spPr bwMode="auto">
          <a:xfrm>
            <a:off x="6971721" y="5524504"/>
            <a:ext cx="1656000" cy="10800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420FA9C-FD55-4C2B-BC12-F26F73A525BA}"/>
              </a:ext>
            </a:extLst>
          </p:cNvPr>
          <p:cNvSpPr/>
          <p:nvPr/>
        </p:nvSpPr>
        <p:spPr bwMode="auto">
          <a:xfrm>
            <a:off x="6973045" y="6042670"/>
            <a:ext cx="1656000" cy="10800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90A55520-500A-480D-91CB-3FE3F9253BD9}"/>
              </a:ext>
            </a:extLst>
          </p:cNvPr>
          <p:cNvCxnSpPr>
            <a:endCxn id="29" idx="1"/>
          </p:cNvCxnSpPr>
          <p:nvPr/>
        </p:nvCxnSpPr>
        <p:spPr bwMode="auto">
          <a:xfrm flipV="1">
            <a:off x="6530789" y="5578504"/>
            <a:ext cx="440932" cy="279259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8" name="吹き出し: 四角形 37">
            <a:extLst>
              <a:ext uri="{FF2B5EF4-FFF2-40B4-BE49-F238E27FC236}">
                <a16:creationId xmlns:a16="http://schemas.microsoft.com/office/drawing/2014/main" id="{88569C7C-9FAB-42B5-ADB9-02953F405DA6}"/>
              </a:ext>
            </a:extLst>
          </p:cNvPr>
          <p:cNvSpPr/>
          <p:nvPr/>
        </p:nvSpPr>
        <p:spPr bwMode="auto">
          <a:xfrm>
            <a:off x="5190836" y="5921940"/>
            <a:ext cx="1401593" cy="534368"/>
          </a:xfrm>
          <a:prstGeom prst="wedgeRectCallout">
            <a:avLst>
              <a:gd name="adj1" fmla="val 39810"/>
              <a:gd name="adj2" fmla="val -67025"/>
            </a:avLst>
          </a:prstGeom>
          <a:solidFill>
            <a:srgbClr val="FFFF00"/>
          </a:solidFill>
          <a:ln w="12700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コマンド異常終了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ICON_STATUS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=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JOB_EXIT_CD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=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不定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AD3C8461-7D71-4484-8AA0-D60852B7BAE7}"/>
              </a:ext>
            </a:extLst>
          </p:cNvPr>
          <p:cNvSpPr/>
          <p:nvPr/>
        </p:nvSpPr>
        <p:spPr bwMode="auto">
          <a:xfrm>
            <a:off x="3959655" y="5582568"/>
            <a:ext cx="432000" cy="10800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吹き出し: 四角形 39">
            <a:extLst>
              <a:ext uri="{FF2B5EF4-FFF2-40B4-BE49-F238E27FC236}">
                <a16:creationId xmlns:a16="http://schemas.microsoft.com/office/drawing/2014/main" id="{502749F4-76B8-4BEC-8AAC-25E7A00FAC59}"/>
              </a:ext>
            </a:extLst>
          </p:cNvPr>
          <p:cNvSpPr/>
          <p:nvPr/>
        </p:nvSpPr>
        <p:spPr bwMode="auto">
          <a:xfrm>
            <a:off x="2444159" y="6188204"/>
            <a:ext cx="2674377" cy="226591"/>
          </a:xfrm>
          <a:prstGeom prst="wedgeRectCallout">
            <a:avLst>
              <a:gd name="adj1" fmla="val 16329"/>
              <a:gd name="adj2" fmla="val -252367"/>
            </a:avLst>
          </a:prstGeom>
          <a:solidFill>
            <a:srgbClr val="FFFF00"/>
          </a:solidFill>
          <a:ln w="12700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IF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アイコンで判断するため「</a:t>
            </a: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Continue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」オン</a:t>
            </a:r>
            <a:endParaRPr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2A6F6843-081E-4B02-A926-2241D06EBF66}"/>
              </a:ext>
            </a:extLst>
          </p:cNvPr>
          <p:cNvCxnSpPr>
            <a:stCxn id="46" idx="0"/>
            <a:endCxn id="14" idx="0"/>
          </p:cNvCxnSpPr>
          <p:nvPr/>
        </p:nvCxnSpPr>
        <p:spPr bwMode="auto">
          <a:xfrm rot="5400000" flipH="1" flipV="1">
            <a:off x="1627773" y="2444206"/>
            <a:ext cx="1495908" cy="2204595"/>
          </a:xfrm>
          <a:prstGeom prst="curvedConnector3">
            <a:avLst>
              <a:gd name="adj1" fmla="val 115282"/>
            </a:avLst>
          </a:prstGeom>
          <a:solidFill>
            <a:schemeClr val="bg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90843F18-E027-46C3-ADD0-786AE26370AE}"/>
              </a:ext>
            </a:extLst>
          </p:cNvPr>
          <p:cNvSpPr/>
          <p:nvPr/>
        </p:nvSpPr>
        <p:spPr bwMode="auto">
          <a:xfrm>
            <a:off x="1057430" y="4294457"/>
            <a:ext cx="432000" cy="21600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ED10BFF6-57F7-42AF-8B1A-6EE81480C094}"/>
              </a:ext>
            </a:extLst>
          </p:cNvPr>
          <p:cNvSpPr/>
          <p:nvPr/>
        </p:nvSpPr>
        <p:spPr bwMode="auto">
          <a:xfrm>
            <a:off x="2561550" y="5583891"/>
            <a:ext cx="972000" cy="10800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吹き出し: 四角形 48">
            <a:extLst>
              <a:ext uri="{FF2B5EF4-FFF2-40B4-BE49-F238E27FC236}">
                <a16:creationId xmlns:a16="http://schemas.microsoft.com/office/drawing/2014/main" id="{8F03AC2F-6FEF-4A88-A34A-11E30900DF39}"/>
              </a:ext>
            </a:extLst>
          </p:cNvPr>
          <p:cNvSpPr/>
          <p:nvPr/>
        </p:nvSpPr>
        <p:spPr bwMode="auto">
          <a:xfrm>
            <a:off x="583033" y="6009220"/>
            <a:ext cx="1739826" cy="380480"/>
          </a:xfrm>
          <a:prstGeom prst="wedgeRectCallout">
            <a:avLst>
              <a:gd name="adj1" fmla="val 59746"/>
              <a:gd name="adj2" fmla="val -131158"/>
            </a:avLst>
          </a:prstGeom>
          <a:solidFill>
            <a:srgbClr val="FFFF00"/>
          </a:solidFill>
          <a:ln w="12700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J</a:t>
            </a: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ob stop code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を省略すると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異常と判断されないため設定</a:t>
            </a:r>
          </a:p>
        </p:txBody>
      </p:sp>
    </p:spTree>
    <p:extLst>
      <p:ext uri="{BB962C8B-B14F-4D97-AF65-F5344CB8AC3E}">
        <p14:creationId xmlns:p14="http://schemas.microsoft.com/office/powerpoint/2010/main" val="1830484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BFE0D9-9027-4761-9324-4801D5D48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実装課題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C69E328-85B8-4065-AD3C-729F1B7E650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ja-JP" altLang="en-US" dirty="0"/>
              <a:t>検出できないエラー</a:t>
            </a:r>
          </a:p>
          <a:p>
            <a:pPr lvl="1"/>
            <a:r>
              <a:rPr kumimoji="1" lang="ja-JP" altLang="en-US" dirty="0"/>
              <a:t>存在しないドライブレターを指定するとエラーを検知できない</a:t>
            </a:r>
          </a:p>
          <a:p>
            <a:pPr lvl="2"/>
            <a:r>
              <a:rPr lang="en-US" altLang="ja-JP" dirty="0"/>
              <a:t>C</a:t>
            </a:r>
            <a:r>
              <a:rPr lang="ja-JP" altLang="en-US" dirty="0"/>
              <a:t>ドライブ、</a:t>
            </a:r>
            <a:r>
              <a:rPr lang="en-US" altLang="ja-JP" dirty="0"/>
              <a:t>D</a:t>
            </a:r>
            <a:r>
              <a:rPr lang="ja-JP" altLang="en-US" dirty="0"/>
              <a:t>ドライブ構成のサーバーの場合、</a:t>
            </a:r>
            <a:r>
              <a:rPr lang="en-US" altLang="ja-JP" dirty="0"/>
              <a:t> D</a:t>
            </a:r>
            <a:r>
              <a:rPr lang="ja-JP" altLang="en-US" dirty="0"/>
              <a:t>ドライブにコマンドファイルを配置し、</a:t>
            </a:r>
            <a:br>
              <a:rPr lang="ja-JP" altLang="en-US" dirty="0"/>
            </a:br>
            <a:r>
              <a:rPr lang="ja-JP" altLang="en-US" dirty="0"/>
              <a:t>誤って</a:t>
            </a:r>
            <a:r>
              <a:rPr lang="en-US" altLang="ja-JP" dirty="0"/>
              <a:t>E</a:t>
            </a:r>
            <a:r>
              <a:rPr lang="ja-JP" altLang="en-US" dirty="0"/>
              <a:t>ドライブと指定した場合、エラーを検知できない</a:t>
            </a:r>
          </a:p>
          <a:p>
            <a:pPr lvl="3"/>
            <a:r>
              <a:rPr kumimoji="1" lang="ja-JP" altLang="en-US" dirty="0"/>
              <a:t>ただし、</a:t>
            </a:r>
            <a:r>
              <a:rPr kumimoji="1" lang="en-US" altLang="ja-JP" dirty="0"/>
              <a:t>C</a:t>
            </a:r>
            <a:r>
              <a:rPr kumimoji="1" lang="ja-JP" altLang="en-US" dirty="0"/>
              <a:t>ドライブは存在するのでエラーを検知可能</a:t>
            </a:r>
          </a:p>
          <a:p>
            <a:pPr lvl="3"/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48F4B95-D4D2-4098-AA46-11516F491B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1258" y="2974913"/>
            <a:ext cx="4219575" cy="330041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7F967B4-E66E-4E99-A2B7-D9C3912657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2472" y="3025771"/>
            <a:ext cx="1881188" cy="344328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678721B4-49D4-46E6-8E03-FBA028DFC4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465" y="2920048"/>
            <a:ext cx="1885950" cy="353377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62FB07C-1D5B-4E7B-83EF-CEFDB5CA32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1554" y="2831369"/>
            <a:ext cx="2428918" cy="3621819"/>
          </a:xfrm>
          <a:prstGeom prst="rect">
            <a:avLst/>
          </a:prstGeo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367B056-6271-4E6E-8A95-E35A8C104E14}"/>
              </a:ext>
            </a:extLst>
          </p:cNvPr>
          <p:cNvSpPr/>
          <p:nvPr/>
        </p:nvSpPr>
        <p:spPr bwMode="auto">
          <a:xfrm>
            <a:off x="217255" y="3943272"/>
            <a:ext cx="1584000" cy="21600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吹き出し: 四角形 8">
            <a:extLst>
              <a:ext uri="{FF2B5EF4-FFF2-40B4-BE49-F238E27FC236}">
                <a16:creationId xmlns:a16="http://schemas.microsoft.com/office/drawing/2014/main" id="{EDC7D429-3EF8-44F7-9D1F-660DF74E286D}"/>
              </a:ext>
            </a:extLst>
          </p:cNvPr>
          <p:cNvSpPr/>
          <p:nvPr/>
        </p:nvSpPr>
        <p:spPr bwMode="auto">
          <a:xfrm>
            <a:off x="925067" y="4244640"/>
            <a:ext cx="1305413" cy="380480"/>
          </a:xfrm>
          <a:prstGeom prst="wedgeRectCallout">
            <a:avLst>
              <a:gd name="adj1" fmla="val -30579"/>
              <a:gd name="adj2" fmla="val -77517"/>
            </a:avLst>
          </a:prstGeom>
          <a:solidFill>
            <a:srgbClr val="FFFF00"/>
          </a:solidFill>
          <a:ln w="12700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正しくは</a:t>
            </a: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ドライブ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仮に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ドライブと指定</a:t>
            </a: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2410308-A09E-486E-8837-96B047C41BB1}"/>
              </a:ext>
            </a:extLst>
          </p:cNvPr>
          <p:cNvSpPr/>
          <p:nvPr/>
        </p:nvSpPr>
        <p:spPr bwMode="auto">
          <a:xfrm>
            <a:off x="3422958" y="4111574"/>
            <a:ext cx="432000" cy="21600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吹き出し: 四角形 9">
            <a:extLst>
              <a:ext uri="{FF2B5EF4-FFF2-40B4-BE49-F238E27FC236}">
                <a16:creationId xmlns:a16="http://schemas.microsoft.com/office/drawing/2014/main" id="{590F01AE-B100-4AC2-BF0C-EB4A95F7EFB0}"/>
              </a:ext>
            </a:extLst>
          </p:cNvPr>
          <p:cNvSpPr/>
          <p:nvPr/>
        </p:nvSpPr>
        <p:spPr bwMode="auto">
          <a:xfrm>
            <a:off x="2413824" y="4468601"/>
            <a:ext cx="970385" cy="380480"/>
          </a:xfrm>
          <a:prstGeom prst="wedgeRectCallout">
            <a:avLst>
              <a:gd name="adj1" fmla="val 52999"/>
              <a:gd name="adj2" fmla="val -96325"/>
            </a:avLst>
          </a:prstGeom>
          <a:solidFill>
            <a:srgbClr val="FFFF00"/>
          </a:solidFill>
          <a:ln w="12700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異常終了せずに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処理が継続する</a:t>
            </a: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653124F-FAC0-4DCC-8BFA-7FB38DF1B26A}"/>
              </a:ext>
            </a:extLst>
          </p:cNvPr>
          <p:cNvSpPr/>
          <p:nvPr/>
        </p:nvSpPr>
        <p:spPr bwMode="auto">
          <a:xfrm>
            <a:off x="4998644" y="6116628"/>
            <a:ext cx="1764000" cy="10800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吹き出し: 四角形 12">
            <a:extLst>
              <a:ext uri="{FF2B5EF4-FFF2-40B4-BE49-F238E27FC236}">
                <a16:creationId xmlns:a16="http://schemas.microsoft.com/office/drawing/2014/main" id="{70C1925E-7F9B-4A72-A5EB-4C50CCFB8732}"/>
              </a:ext>
            </a:extLst>
          </p:cNvPr>
          <p:cNvSpPr/>
          <p:nvPr/>
        </p:nvSpPr>
        <p:spPr bwMode="auto">
          <a:xfrm>
            <a:off x="1922963" y="5909110"/>
            <a:ext cx="2972536" cy="380480"/>
          </a:xfrm>
          <a:prstGeom prst="wedgeRectCallout">
            <a:avLst>
              <a:gd name="adj1" fmla="val 53999"/>
              <a:gd name="adj2" fmla="val 16525"/>
            </a:avLst>
          </a:prstGeom>
          <a:solidFill>
            <a:srgbClr val="FFFF00"/>
          </a:solidFill>
          <a:ln w="12700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E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ドライブの場合、標準エラー出力に表示されるが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ICON_STATUS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JOB_EXIT_CD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は正常</a:t>
            </a: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C07909DF-24FA-47E0-A581-C35AAB4309F7}"/>
              </a:ext>
            </a:extLst>
          </p:cNvPr>
          <p:cNvSpPr/>
          <p:nvPr/>
        </p:nvSpPr>
        <p:spPr bwMode="auto">
          <a:xfrm>
            <a:off x="4999969" y="5593168"/>
            <a:ext cx="1764000" cy="10800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1D2C9B0-A874-4523-BA12-6DFC2C4A850F}"/>
              </a:ext>
            </a:extLst>
          </p:cNvPr>
          <p:cNvSpPr/>
          <p:nvPr/>
        </p:nvSpPr>
        <p:spPr bwMode="auto">
          <a:xfrm>
            <a:off x="5001296" y="5149221"/>
            <a:ext cx="1764000" cy="10800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5C85D8D-30FF-4540-93E7-45AE17EB2C7D}"/>
              </a:ext>
            </a:extLst>
          </p:cNvPr>
          <p:cNvSpPr/>
          <p:nvPr/>
        </p:nvSpPr>
        <p:spPr bwMode="auto">
          <a:xfrm>
            <a:off x="7345604" y="6110000"/>
            <a:ext cx="1764000" cy="10800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吹き出し: 四角形 16">
            <a:extLst>
              <a:ext uri="{FF2B5EF4-FFF2-40B4-BE49-F238E27FC236}">
                <a16:creationId xmlns:a16="http://schemas.microsoft.com/office/drawing/2014/main" id="{5D74FBDE-46A2-4008-971F-57B6C27593E4}"/>
              </a:ext>
            </a:extLst>
          </p:cNvPr>
          <p:cNvSpPr/>
          <p:nvPr/>
        </p:nvSpPr>
        <p:spPr bwMode="auto">
          <a:xfrm>
            <a:off x="7960932" y="4524340"/>
            <a:ext cx="1569908" cy="226591"/>
          </a:xfrm>
          <a:prstGeom prst="wedgeRectCallout">
            <a:avLst>
              <a:gd name="adj1" fmla="val 5636"/>
              <a:gd name="adj2" fmla="val 153380"/>
            </a:avLst>
          </a:prstGeom>
          <a:solidFill>
            <a:srgbClr val="FFFF00"/>
          </a:solidFill>
          <a:ln w="12700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ドライブはエラーを検知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883F083C-D9A9-446B-A265-60860A6CC1CD}"/>
              </a:ext>
            </a:extLst>
          </p:cNvPr>
          <p:cNvSpPr/>
          <p:nvPr/>
        </p:nvSpPr>
        <p:spPr bwMode="auto">
          <a:xfrm>
            <a:off x="7346929" y="5570638"/>
            <a:ext cx="1764000" cy="10800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123FAA08-7318-4E9A-8CAE-60D090E051F9}"/>
              </a:ext>
            </a:extLst>
          </p:cNvPr>
          <p:cNvSpPr/>
          <p:nvPr/>
        </p:nvSpPr>
        <p:spPr bwMode="auto">
          <a:xfrm>
            <a:off x="7348256" y="5047181"/>
            <a:ext cx="1764000" cy="10800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1823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035E88-896F-4FEA-BE58-3122DD880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実装課題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C7C7B9-8504-4DA5-A588-86D4B79EF18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kumimoji="1" lang="ja-JP" altLang="en-US" dirty="0"/>
              <a:t>テスト実行で計算アイコンの結果不正</a:t>
            </a:r>
          </a:p>
          <a:p>
            <a:pPr lvl="1"/>
            <a:r>
              <a:rPr kumimoji="1" lang="ja-JP" altLang="en-US" dirty="0"/>
              <a:t>再現性なし、エラーを伴う並行処理の影響が懸念される</a:t>
            </a:r>
          </a:p>
          <a:p>
            <a:pPr lvl="2"/>
            <a:r>
              <a:rPr kumimoji="1" lang="ja-JP" altLang="en-US" dirty="0"/>
              <a:t>並行処理で分岐すると、異なる変数として識別される</a:t>
            </a:r>
          </a:p>
          <a:p>
            <a:pPr lvl="2"/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EE78857E-D507-4484-A6D0-2B57DE51E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65" y="1832608"/>
            <a:ext cx="8414385" cy="462057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6A58BB01-B037-4894-BF04-CC769943DD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6797" y="836712"/>
            <a:ext cx="2733675" cy="3707130"/>
          </a:xfrm>
          <a:prstGeom prst="rect">
            <a:avLst/>
          </a:prstGeom>
        </p:spPr>
      </p:pic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DC2E94EC-03C7-49BE-80AD-34E462BAC6AB}"/>
              </a:ext>
            </a:extLst>
          </p:cNvPr>
          <p:cNvCxnSpPr>
            <a:endCxn id="5" idx="2"/>
          </p:cNvCxnSpPr>
          <p:nvPr/>
        </p:nvCxnSpPr>
        <p:spPr bwMode="auto">
          <a:xfrm flipV="1">
            <a:off x="6782463" y="4543842"/>
            <a:ext cx="1561172" cy="521139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吹き出し: 四角形 7">
            <a:extLst>
              <a:ext uri="{FF2B5EF4-FFF2-40B4-BE49-F238E27FC236}">
                <a16:creationId xmlns:a16="http://schemas.microsoft.com/office/drawing/2014/main" id="{DAA5B783-1375-4931-BBDB-CD64C4C3FD49}"/>
              </a:ext>
            </a:extLst>
          </p:cNvPr>
          <p:cNvSpPr/>
          <p:nvPr/>
        </p:nvSpPr>
        <p:spPr bwMode="auto">
          <a:xfrm>
            <a:off x="8380279" y="3075702"/>
            <a:ext cx="1393578" cy="380480"/>
          </a:xfrm>
          <a:prstGeom prst="wedgeRectCallout">
            <a:avLst>
              <a:gd name="adj1" fmla="val -90142"/>
              <a:gd name="adj2" fmla="val 14354"/>
            </a:avLst>
          </a:prstGeom>
          <a:solidFill>
            <a:srgbClr val="FFFF00"/>
          </a:solidFill>
          <a:ln w="9525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ERROR_COUNT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”+”</a:t>
            </a:r>
            <a:endParaRPr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が設定された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原因不明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19B700B5-1FFA-486D-82FC-61744652C5DB}"/>
              </a:ext>
            </a:extLst>
          </p:cNvPr>
          <p:cNvSpPr/>
          <p:nvPr/>
        </p:nvSpPr>
        <p:spPr bwMode="auto">
          <a:xfrm>
            <a:off x="886910" y="5260020"/>
            <a:ext cx="2663016" cy="4209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テスト実行の問題なのか判断できないため、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並行処理で変数を使う際は注意が必要</a:t>
            </a: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1165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3942F2-9211-4B30-B7EC-C238FF9A1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実装課題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AE2450-21AF-4ADC-9945-CFF9193CA61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kumimoji="1" lang="ja-JP" altLang="en-US" dirty="0"/>
              <a:t>テスト実行の再現性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9645015-8E5C-44C9-894D-CA19C86AB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197" y="1502569"/>
            <a:ext cx="9058275" cy="495061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AC93D47C-BDEE-4C49-B6CB-730CF7B398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908" y="836712"/>
            <a:ext cx="2488096" cy="2364754"/>
          </a:xfrm>
          <a:prstGeom prst="rect">
            <a:avLst/>
          </a:prstGeom>
        </p:spPr>
      </p:pic>
      <p:sp>
        <p:nvSpPr>
          <p:cNvPr id="6" name="吹き出し: 四角形 5">
            <a:extLst>
              <a:ext uri="{FF2B5EF4-FFF2-40B4-BE49-F238E27FC236}">
                <a16:creationId xmlns:a16="http://schemas.microsoft.com/office/drawing/2014/main" id="{88E52909-DB47-4969-862C-8A6F762DB0E6}"/>
              </a:ext>
            </a:extLst>
          </p:cNvPr>
          <p:cNvSpPr/>
          <p:nvPr/>
        </p:nvSpPr>
        <p:spPr bwMode="auto">
          <a:xfrm>
            <a:off x="8280759" y="4218121"/>
            <a:ext cx="1226865" cy="226591"/>
          </a:xfrm>
          <a:prstGeom prst="wedgeRectCallout">
            <a:avLst>
              <a:gd name="adj1" fmla="val -84957"/>
              <a:gd name="adj2" fmla="val 161736"/>
            </a:avLst>
          </a:prstGeom>
          <a:solidFill>
            <a:srgbClr val="FFFF00"/>
          </a:solidFill>
          <a:ln w="9525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実行中で終了しない</a:t>
            </a: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吹き出し: 四角形 6">
            <a:extLst>
              <a:ext uri="{FF2B5EF4-FFF2-40B4-BE49-F238E27FC236}">
                <a16:creationId xmlns:a16="http://schemas.microsoft.com/office/drawing/2014/main" id="{E0B4B826-C489-4062-8D28-33199FF3B2FA}"/>
              </a:ext>
            </a:extLst>
          </p:cNvPr>
          <p:cNvSpPr/>
          <p:nvPr/>
        </p:nvSpPr>
        <p:spPr bwMode="auto">
          <a:xfrm>
            <a:off x="7770167" y="5930220"/>
            <a:ext cx="1393578" cy="380480"/>
          </a:xfrm>
          <a:prstGeom prst="wedgeRectCallout">
            <a:avLst>
              <a:gd name="adj1" fmla="val -41644"/>
              <a:gd name="adj2" fmla="val -192537"/>
            </a:avLst>
          </a:prstGeom>
          <a:solidFill>
            <a:srgbClr val="FFFF00"/>
          </a:solidFill>
          <a:ln w="9525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ERROR_COUNT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”+”</a:t>
            </a:r>
            <a:endParaRPr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が設定された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原因不明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D5DB6AB9-944B-4632-B727-31CCBA9A93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376" y="3581248"/>
            <a:ext cx="1181100" cy="2647950"/>
          </a:xfrm>
          <a:prstGeom prst="rect">
            <a:avLst/>
          </a:prstGeom>
        </p:spPr>
      </p:pic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42ADE976-98C6-4E38-A69A-18AD929A7323}"/>
              </a:ext>
            </a:extLst>
          </p:cNvPr>
          <p:cNvCxnSpPr>
            <a:endCxn id="8" idx="3"/>
          </p:cNvCxnSpPr>
          <p:nvPr/>
        </p:nvCxnSpPr>
        <p:spPr bwMode="auto">
          <a:xfrm flipH="1" flipV="1">
            <a:off x="1579476" y="4905223"/>
            <a:ext cx="5862945" cy="56391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29998362"/>
      </p:ext>
    </p:extLst>
  </p:cSld>
  <p:clrMapOvr>
    <a:masterClrMapping/>
  </p:clrMapOvr>
</p:sld>
</file>

<file path=ppt/theme/theme1.xml><?xml version="1.0" encoding="utf-8"?>
<a:theme xmlns:a="http://schemas.openxmlformats.org/drawingml/2006/main" name="NEC新フォーマット2019">
  <a:themeElements>
    <a:clrScheme name="orchestratedcolor_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6491B"/>
      </a:accent1>
      <a:accent2>
        <a:srgbClr val="76161B"/>
      </a:accent2>
      <a:accent3>
        <a:srgbClr val="203315"/>
      </a:accent3>
      <a:accent4>
        <a:srgbClr val="1C4A50"/>
      </a:accent4>
      <a:accent5>
        <a:srgbClr val="31253B"/>
      </a:accent5>
      <a:accent6>
        <a:srgbClr val="002B62"/>
      </a:accent6>
      <a:hlink>
        <a:srgbClr val="4575FD"/>
      </a:hlink>
      <a:folHlink>
        <a:srgbClr val="9E5ECE"/>
      </a:folHlink>
    </a:clrScheme>
    <a:fontScheme name="orchestratedfont_2015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00"/>
        </a:solidFill>
        <a:ln w="9525">
          <a:solidFill>
            <a:schemeClr val="accent1"/>
          </a:solidFill>
        </a:ln>
        <a:effectLst/>
      </a:spPr>
      <a:bodyPr vert="horz" wrap="none" lIns="36000" tIns="36000" rIns="36000" bIns="3600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0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spDef>
    <a:lnDef>
      <a:spPr bwMode="auto"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tx1">
                    <a:alpha val="50000"/>
                  </a:schemeClr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1_stream_st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_st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_st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_st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_st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_st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_st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_st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_st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_st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_st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_st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_st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D200"/>
        </a:accent1>
        <a:accent2>
          <a:srgbClr val="E62D00"/>
        </a:accent2>
        <a:accent3>
          <a:srgbClr val="FFFFFF"/>
        </a:accent3>
        <a:accent4>
          <a:srgbClr val="000000"/>
        </a:accent4>
        <a:accent5>
          <a:srgbClr val="FFE5AA"/>
        </a:accent5>
        <a:accent6>
          <a:srgbClr val="D02800"/>
        </a:accent6>
        <a:hlink>
          <a:srgbClr val="00B4A0"/>
        </a:hlink>
        <a:folHlink>
          <a:srgbClr val="69B43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_stn 14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FFD200"/>
        </a:accent1>
        <a:accent2>
          <a:srgbClr val="E62D00"/>
        </a:accent2>
        <a:accent3>
          <a:srgbClr val="FFFFFF"/>
        </a:accent3>
        <a:accent4>
          <a:srgbClr val="000000"/>
        </a:accent4>
        <a:accent5>
          <a:srgbClr val="FFE5AA"/>
        </a:accent5>
        <a:accent6>
          <a:srgbClr val="D02800"/>
        </a:accent6>
        <a:hlink>
          <a:srgbClr val="00B4A0"/>
        </a:hlink>
        <a:folHlink>
          <a:srgbClr val="69B43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EC新フォーマット2019" id="{52280D3C-410F-49FF-AAEC-2B90A4114F21}" vid="{DA6C47CE-B2C7-4C47-A613-B92D42E0CB8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NEC新フォーマット2019</Template>
  <TotalTime>33996</TotalTime>
  <Words>4925</Words>
  <PresentationFormat>A4 210 x 297 mm</PresentationFormat>
  <Paragraphs>251</Paragraphs>
  <Slides>19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6" baseType="lpstr">
      <vt:lpstr>HGP創英角ｺﾞｼｯｸUB</vt:lpstr>
      <vt:lpstr>メイリオ</vt:lpstr>
      <vt:lpstr>Arial</vt:lpstr>
      <vt:lpstr>Calibri</vt:lpstr>
      <vt:lpstr>Tahoma</vt:lpstr>
      <vt:lpstr>Wingdings</vt:lpstr>
      <vt:lpstr>NEC新フォーマット2019</vt:lpstr>
      <vt:lpstr>実装課題</vt:lpstr>
      <vt:lpstr>製品仕様</vt:lpstr>
      <vt:lpstr>実装課題</vt:lpstr>
      <vt:lpstr>実装課題</vt:lpstr>
      <vt:lpstr>実装課題</vt:lpstr>
      <vt:lpstr>実装課題</vt:lpstr>
      <vt:lpstr>実装課題</vt:lpstr>
      <vt:lpstr>実装課題</vt:lpstr>
      <vt:lpstr>実装課題</vt:lpstr>
      <vt:lpstr>実装課題</vt:lpstr>
      <vt:lpstr>実装課題</vt:lpstr>
      <vt:lpstr>実装課題</vt:lpstr>
      <vt:lpstr>実装課題</vt:lpstr>
      <vt:lpstr>実装課題</vt:lpstr>
      <vt:lpstr>実装課題</vt:lpstr>
      <vt:lpstr>実装課題</vt:lpstr>
      <vt:lpstr>実装課題</vt:lpstr>
      <vt:lpstr>実装課題</vt:lpstr>
      <vt:lpstr>実装課題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2019-05-21T23:41:01Z</dcterms:created>
  <dcterms:modified xsi:type="dcterms:W3CDTF">2020-01-30T13:34:33Z</dcterms:modified>
</cp:coreProperties>
</file>